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985C6-382B-49A4-BA00-B57F5D3F37F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6F2B42B-C3AD-4F9B-AF3C-FD257E7C02EF}">
      <dgm:prSet custT="1"/>
      <dgm:spPr/>
      <dgm:t>
        <a:bodyPr/>
        <a:lstStyle/>
        <a:p>
          <a:r>
            <a:rPr lang="en-IN" sz="2800" b="1" dirty="0"/>
            <a:t>Slow to train</a:t>
          </a:r>
          <a:endParaRPr lang="en-US" sz="2800" b="1" dirty="0"/>
        </a:p>
      </dgm:t>
    </dgm:pt>
    <dgm:pt modelId="{0AFC5168-5BB3-46B7-B7DD-BD282BD598CC}" type="parTrans" cxnId="{358A4E2A-E863-40BC-9185-15DB275A664D}">
      <dgm:prSet/>
      <dgm:spPr/>
      <dgm:t>
        <a:bodyPr/>
        <a:lstStyle/>
        <a:p>
          <a:endParaRPr lang="en-US"/>
        </a:p>
      </dgm:t>
    </dgm:pt>
    <dgm:pt modelId="{B2C039C5-AA97-4A57-ADF6-238447EE56EB}" type="sibTrans" cxnId="{358A4E2A-E863-40BC-9185-15DB275A664D}">
      <dgm:prSet/>
      <dgm:spPr/>
      <dgm:t>
        <a:bodyPr/>
        <a:lstStyle/>
        <a:p>
          <a:endParaRPr lang="en-US"/>
        </a:p>
      </dgm:t>
    </dgm:pt>
    <dgm:pt modelId="{8A9E88DB-0C41-4542-8C7C-43754563A593}">
      <dgm:prSet custT="1"/>
      <dgm:spPr/>
      <dgm:t>
        <a:bodyPr/>
        <a:lstStyle/>
        <a:p>
          <a:r>
            <a:rPr lang="en-IN" sz="2800" b="1" dirty="0"/>
            <a:t>Vanishing gradient</a:t>
          </a:r>
          <a:endParaRPr lang="en-US" sz="2800" dirty="0"/>
        </a:p>
      </dgm:t>
    </dgm:pt>
    <dgm:pt modelId="{72C5E594-2977-4E55-81A0-64A4AB8D98E3}" type="parTrans" cxnId="{FDFFD6AC-CB5A-43D2-9989-1A1B25FEDD70}">
      <dgm:prSet/>
      <dgm:spPr/>
      <dgm:t>
        <a:bodyPr/>
        <a:lstStyle/>
        <a:p>
          <a:endParaRPr lang="en-US"/>
        </a:p>
      </dgm:t>
    </dgm:pt>
    <dgm:pt modelId="{CB01D82A-A8B7-4C04-ACA1-8CF5A0C1D451}" type="sibTrans" cxnId="{FDFFD6AC-CB5A-43D2-9989-1A1B25FEDD70}">
      <dgm:prSet/>
      <dgm:spPr/>
      <dgm:t>
        <a:bodyPr/>
        <a:lstStyle/>
        <a:p>
          <a:endParaRPr lang="en-US"/>
        </a:p>
      </dgm:t>
    </dgm:pt>
    <dgm:pt modelId="{5D090A63-AB54-4E86-950C-9E61E84B9A1B}" type="pres">
      <dgm:prSet presAssocID="{B14985C6-382B-49A4-BA00-B57F5D3F37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47DE70-B1D1-406D-AF47-45395FBD9493}" type="pres">
      <dgm:prSet presAssocID="{96F2B42B-C3AD-4F9B-AF3C-FD257E7C02EF}" presName="hierRoot1" presStyleCnt="0"/>
      <dgm:spPr/>
    </dgm:pt>
    <dgm:pt modelId="{9675C905-8E2E-4952-BEA4-E9AA18D6EBCE}" type="pres">
      <dgm:prSet presAssocID="{96F2B42B-C3AD-4F9B-AF3C-FD257E7C02EF}" presName="composite" presStyleCnt="0"/>
      <dgm:spPr/>
    </dgm:pt>
    <dgm:pt modelId="{67EA86BF-47A8-40D4-B331-44DB43A9FBF5}" type="pres">
      <dgm:prSet presAssocID="{96F2B42B-C3AD-4F9B-AF3C-FD257E7C02EF}" presName="background" presStyleLbl="node0" presStyleIdx="0" presStyleCnt="2"/>
      <dgm:spPr/>
    </dgm:pt>
    <dgm:pt modelId="{568A09F3-EAC5-405B-888A-4C2399852A67}" type="pres">
      <dgm:prSet presAssocID="{96F2B42B-C3AD-4F9B-AF3C-FD257E7C02EF}" presName="text" presStyleLbl="fgAcc0" presStyleIdx="0" presStyleCnt="2">
        <dgm:presLayoutVars>
          <dgm:chPref val="3"/>
        </dgm:presLayoutVars>
      </dgm:prSet>
      <dgm:spPr/>
    </dgm:pt>
    <dgm:pt modelId="{7FCF3765-6ADC-40B6-9823-4623E182F7E3}" type="pres">
      <dgm:prSet presAssocID="{96F2B42B-C3AD-4F9B-AF3C-FD257E7C02EF}" presName="hierChild2" presStyleCnt="0"/>
      <dgm:spPr/>
    </dgm:pt>
    <dgm:pt modelId="{66004C99-4F48-4F36-9F93-6618656E555A}" type="pres">
      <dgm:prSet presAssocID="{8A9E88DB-0C41-4542-8C7C-43754563A593}" presName="hierRoot1" presStyleCnt="0"/>
      <dgm:spPr/>
    </dgm:pt>
    <dgm:pt modelId="{014A0534-7919-4594-AEF5-02C74DA588A6}" type="pres">
      <dgm:prSet presAssocID="{8A9E88DB-0C41-4542-8C7C-43754563A593}" presName="composite" presStyleCnt="0"/>
      <dgm:spPr/>
    </dgm:pt>
    <dgm:pt modelId="{58A74A7A-1BFC-49B8-865C-B4238288B336}" type="pres">
      <dgm:prSet presAssocID="{8A9E88DB-0C41-4542-8C7C-43754563A593}" presName="background" presStyleLbl="node0" presStyleIdx="1" presStyleCnt="2"/>
      <dgm:spPr/>
    </dgm:pt>
    <dgm:pt modelId="{757E11F2-DE45-4C42-9344-B932984EB9BD}" type="pres">
      <dgm:prSet presAssocID="{8A9E88DB-0C41-4542-8C7C-43754563A593}" presName="text" presStyleLbl="fgAcc0" presStyleIdx="1" presStyleCnt="2">
        <dgm:presLayoutVars>
          <dgm:chPref val="3"/>
        </dgm:presLayoutVars>
      </dgm:prSet>
      <dgm:spPr/>
    </dgm:pt>
    <dgm:pt modelId="{8D9D7667-9B57-49A2-AB97-1F64E516DB9D}" type="pres">
      <dgm:prSet presAssocID="{8A9E88DB-0C41-4542-8C7C-43754563A593}" presName="hierChild2" presStyleCnt="0"/>
      <dgm:spPr/>
    </dgm:pt>
  </dgm:ptLst>
  <dgm:cxnLst>
    <dgm:cxn modelId="{358A4E2A-E863-40BC-9185-15DB275A664D}" srcId="{B14985C6-382B-49A4-BA00-B57F5D3F37F9}" destId="{96F2B42B-C3AD-4F9B-AF3C-FD257E7C02EF}" srcOrd="0" destOrd="0" parTransId="{0AFC5168-5BB3-46B7-B7DD-BD282BD598CC}" sibTransId="{B2C039C5-AA97-4A57-ADF6-238447EE56EB}"/>
    <dgm:cxn modelId="{8C828548-4975-46EB-8F31-4B4461206E4C}" type="presOf" srcId="{B14985C6-382B-49A4-BA00-B57F5D3F37F9}" destId="{5D090A63-AB54-4E86-950C-9E61E84B9A1B}" srcOrd="0" destOrd="0" presId="urn:microsoft.com/office/officeart/2005/8/layout/hierarchy1"/>
    <dgm:cxn modelId="{EA957473-59CF-4A10-AB1E-F798FD497D23}" type="presOf" srcId="{96F2B42B-C3AD-4F9B-AF3C-FD257E7C02EF}" destId="{568A09F3-EAC5-405B-888A-4C2399852A67}" srcOrd="0" destOrd="0" presId="urn:microsoft.com/office/officeart/2005/8/layout/hierarchy1"/>
    <dgm:cxn modelId="{FDFFD6AC-CB5A-43D2-9989-1A1B25FEDD70}" srcId="{B14985C6-382B-49A4-BA00-B57F5D3F37F9}" destId="{8A9E88DB-0C41-4542-8C7C-43754563A593}" srcOrd="1" destOrd="0" parTransId="{72C5E594-2977-4E55-81A0-64A4AB8D98E3}" sibTransId="{CB01D82A-A8B7-4C04-ACA1-8CF5A0C1D451}"/>
    <dgm:cxn modelId="{930A17FF-0D57-4638-B5A8-571EB5068A72}" type="presOf" srcId="{8A9E88DB-0C41-4542-8C7C-43754563A593}" destId="{757E11F2-DE45-4C42-9344-B932984EB9BD}" srcOrd="0" destOrd="0" presId="urn:microsoft.com/office/officeart/2005/8/layout/hierarchy1"/>
    <dgm:cxn modelId="{3CC46E66-6A80-4EA7-8CBF-C4911B985311}" type="presParOf" srcId="{5D090A63-AB54-4E86-950C-9E61E84B9A1B}" destId="{7147DE70-B1D1-406D-AF47-45395FBD9493}" srcOrd="0" destOrd="0" presId="urn:microsoft.com/office/officeart/2005/8/layout/hierarchy1"/>
    <dgm:cxn modelId="{856E9877-F68D-41B0-9FB0-97B74B4C7C94}" type="presParOf" srcId="{7147DE70-B1D1-406D-AF47-45395FBD9493}" destId="{9675C905-8E2E-4952-BEA4-E9AA18D6EBCE}" srcOrd="0" destOrd="0" presId="urn:microsoft.com/office/officeart/2005/8/layout/hierarchy1"/>
    <dgm:cxn modelId="{98E24831-15AC-4723-B0FA-0ED3E97338D3}" type="presParOf" srcId="{9675C905-8E2E-4952-BEA4-E9AA18D6EBCE}" destId="{67EA86BF-47A8-40D4-B331-44DB43A9FBF5}" srcOrd="0" destOrd="0" presId="urn:microsoft.com/office/officeart/2005/8/layout/hierarchy1"/>
    <dgm:cxn modelId="{4EC1F1D6-05E4-4A28-BA4C-EB2865DE9E84}" type="presParOf" srcId="{9675C905-8E2E-4952-BEA4-E9AA18D6EBCE}" destId="{568A09F3-EAC5-405B-888A-4C2399852A67}" srcOrd="1" destOrd="0" presId="urn:microsoft.com/office/officeart/2005/8/layout/hierarchy1"/>
    <dgm:cxn modelId="{18268175-3F02-4971-992B-C84506F99C0E}" type="presParOf" srcId="{7147DE70-B1D1-406D-AF47-45395FBD9493}" destId="{7FCF3765-6ADC-40B6-9823-4623E182F7E3}" srcOrd="1" destOrd="0" presId="urn:microsoft.com/office/officeart/2005/8/layout/hierarchy1"/>
    <dgm:cxn modelId="{9CC72C92-5A48-47EF-BD5C-01760CABD35B}" type="presParOf" srcId="{5D090A63-AB54-4E86-950C-9E61E84B9A1B}" destId="{66004C99-4F48-4F36-9F93-6618656E555A}" srcOrd="1" destOrd="0" presId="urn:microsoft.com/office/officeart/2005/8/layout/hierarchy1"/>
    <dgm:cxn modelId="{77FAF4DD-1D5B-4571-B9EC-F61548C29455}" type="presParOf" srcId="{66004C99-4F48-4F36-9F93-6618656E555A}" destId="{014A0534-7919-4594-AEF5-02C74DA588A6}" srcOrd="0" destOrd="0" presId="urn:microsoft.com/office/officeart/2005/8/layout/hierarchy1"/>
    <dgm:cxn modelId="{5346BA57-3A00-4E3D-87A9-D4D1BFB297DD}" type="presParOf" srcId="{014A0534-7919-4594-AEF5-02C74DA588A6}" destId="{58A74A7A-1BFC-49B8-865C-B4238288B336}" srcOrd="0" destOrd="0" presId="urn:microsoft.com/office/officeart/2005/8/layout/hierarchy1"/>
    <dgm:cxn modelId="{4935C3A8-9160-49DA-957C-77CEDB890D99}" type="presParOf" srcId="{014A0534-7919-4594-AEF5-02C74DA588A6}" destId="{757E11F2-DE45-4C42-9344-B932984EB9BD}" srcOrd="1" destOrd="0" presId="urn:microsoft.com/office/officeart/2005/8/layout/hierarchy1"/>
    <dgm:cxn modelId="{6F7C588F-FAA2-42BB-92AC-58CA9A6772FB}" type="presParOf" srcId="{66004C99-4F48-4F36-9F93-6618656E555A}" destId="{8D9D7667-9B57-49A2-AB97-1F64E516DB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0CECD2-2495-4F4F-8672-692F45DC53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DEA606-1873-4331-9E17-A3EDBBCA0B9E}">
      <dgm:prSet custT="1"/>
      <dgm:spPr/>
      <dgm:t>
        <a:bodyPr/>
        <a:lstStyle/>
        <a:p>
          <a:r>
            <a:rPr lang="en-IN" sz="1400" dirty="0"/>
            <a:t>To solve some of these problems like vanishing gradient, researchers created a technique for paying attention to specific words.</a:t>
          </a:r>
          <a:endParaRPr lang="en-US" sz="1400" dirty="0"/>
        </a:p>
      </dgm:t>
    </dgm:pt>
    <dgm:pt modelId="{7CAF64E2-2FF2-4B48-9BCB-87EE987FA509}" type="parTrans" cxnId="{076EFFDE-3484-4A3B-A16A-77C13D0CF7C9}">
      <dgm:prSet/>
      <dgm:spPr/>
      <dgm:t>
        <a:bodyPr/>
        <a:lstStyle/>
        <a:p>
          <a:endParaRPr lang="en-US"/>
        </a:p>
      </dgm:t>
    </dgm:pt>
    <dgm:pt modelId="{BF319E51-F6BC-493F-AB64-344BFA975E5B}" type="sibTrans" cxnId="{076EFFDE-3484-4A3B-A16A-77C13D0CF7C9}">
      <dgm:prSet/>
      <dgm:spPr/>
      <dgm:t>
        <a:bodyPr/>
        <a:lstStyle/>
        <a:p>
          <a:endParaRPr lang="en-US"/>
        </a:p>
      </dgm:t>
    </dgm:pt>
    <dgm:pt modelId="{3A52D69D-C0DF-4E06-BC0C-F2F9D87183D4}">
      <dgm:prSet custT="1"/>
      <dgm:spPr/>
      <dgm:t>
        <a:bodyPr/>
        <a:lstStyle/>
        <a:p>
          <a:r>
            <a:rPr lang="en-IN" sz="1400" dirty="0"/>
            <a:t>Attention in neural networks is somewhat similar to what we find in humans. ‘</a:t>
          </a:r>
          <a:r>
            <a:rPr lang="en-IN" sz="1400" b="1" dirty="0"/>
            <a:t>It means they focus on certain parts of the inputs while the rest gets less emphasis</a:t>
          </a:r>
          <a:r>
            <a:rPr lang="en-IN" sz="1400" dirty="0"/>
            <a:t>’. Attention highly improved the quality of machine translation as it allows the model to focus on the relevant part of the input sequence as necessary.</a:t>
          </a:r>
          <a:endParaRPr lang="en-US" sz="1400" dirty="0"/>
        </a:p>
      </dgm:t>
    </dgm:pt>
    <dgm:pt modelId="{36483344-02CB-461D-B3DE-8689CF3D6998}" type="parTrans" cxnId="{D39F43F9-A06E-4573-91EC-B6FDB2777700}">
      <dgm:prSet/>
      <dgm:spPr/>
      <dgm:t>
        <a:bodyPr/>
        <a:lstStyle/>
        <a:p>
          <a:endParaRPr lang="en-US"/>
        </a:p>
      </dgm:t>
    </dgm:pt>
    <dgm:pt modelId="{DC8DB88E-A7D1-406E-B4A4-89812BE4ACD7}" type="sibTrans" cxnId="{D39F43F9-A06E-4573-91EC-B6FDB2777700}">
      <dgm:prSet/>
      <dgm:spPr/>
      <dgm:t>
        <a:bodyPr/>
        <a:lstStyle/>
        <a:p>
          <a:endParaRPr lang="en-US"/>
        </a:p>
      </dgm:t>
    </dgm:pt>
    <dgm:pt modelId="{5A8C1E25-E5F9-45B3-A91E-43FD785E8C3D}" type="pres">
      <dgm:prSet presAssocID="{120CECD2-2495-4F4F-8672-692F45DC539B}" presName="root" presStyleCnt="0">
        <dgm:presLayoutVars>
          <dgm:dir/>
          <dgm:resizeHandles val="exact"/>
        </dgm:presLayoutVars>
      </dgm:prSet>
      <dgm:spPr/>
    </dgm:pt>
    <dgm:pt modelId="{577A7EF2-2A2A-47AA-911B-2525A2921ABE}" type="pres">
      <dgm:prSet presAssocID="{73DEA606-1873-4331-9E17-A3EDBBCA0B9E}" presName="compNode" presStyleCnt="0"/>
      <dgm:spPr/>
    </dgm:pt>
    <dgm:pt modelId="{29043B27-CE13-42FD-B0CF-C3BA40E1E2A6}" type="pres">
      <dgm:prSet presAssocID="{73DEA606-1873-4331-9E17-A3EDBBCA0B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66AE433-E25A-44F0-AC1A-FA0AFD5959DD}" type="pres">
      <dgm:prSet presAssocID="{73DEA606-1873-4331-9E17-A3EDBBCA0B9E}" presName="spaceRect" presStyleCnt="0"/>
      <dgm:spPr/>
    </dgm:pt>
    <dgm:pt modelId="{8D7263E8-AE63-4332-9DEF-B6498DF306EC}" type="pres">
      <dgm:prSet presAssocID="{73DEA606-1873-4331-9E17-A3EDBBCA0B9E}" presName="textRect" presStyleLbl="revTx" presStyleIdx="0" presStyleCnt="2">
        <dgm:presLayoutVars>
          <dgm:chMax val="1"/>
          <dgm:chPref val="1"/>
        </dgm:presLayoutVars>
      </dgm:prSet>
      <dgm:spPr/>
    </dgm:pt>
    <dgm:pt modelId="{8B014A9F-1CAA-444D-A1B1-CCA76F516F07}" type="pres">
      <dgm:prSet presAssocID="{BF319E51-F6BC-493F-AB64-344BFA975E5B}" presName="sibTrans" presStyleCnt="0"/>
      <dgm:spPr/>
    </dgm:pt>
    <dgm:pt modelId="{05469480-E1DC-44CA-954B-4582BEA3CB90}" type="pres">
      <dgm:prSet presAssocID="{3A52D69D-C0DF-4E06-BC0C-F2F9D87183D4}" presName="compNode" presStyleCnt="0"/>
      <dgm:spPr/>
    </dgm:pt>
    <dgm:pt modelId="{8B2D43EE-5501-4936-9839-F32B7053A962}" type="pres">
      <dgm:prSet presAssocID="{3A52D69D-C0DF-4E06-BC0C-F2F9D87183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1267899-8E1F-44D7-9604-783C34A275CA}" type="pres">
      <dgm:prSet presAssocID="{3A52D69D-C0DF-4E06-BC0C-F2F9D87183D4}" presName="spaceRect" presStyleCnt="0"/>
      <dgm:spPr/>
    </dgm:pt>
    <dgm:pt modelId="{00FC1547-887C-44BE-990B-0D50FFB332B1}" type="pres">
      <dgm:prSet presAssocID="{3A52D69D-C0DF-4E06-BC0C-F2F9D87183D4}" presName="textRect" presStyleLbl="revTx" presStyleIdx="1" presStyleCnt="2" custScaleX="115105" custScaleY="118283" custLinFactNeighborX="1821" custLinFactNeighborY="798">
        <dgm:presLayoutVars>
          <dgm:chMax val="1"/>
          <dgm:chPref val="1"/>
        </dgm:presLayoutVars>
      </dgm:prSet>
      <dgm:spPr/>
    </dgm:pt>
  </dgm:ptLst>
  <dgm:cxnLst>
    <dgm:cxn modelId="{8690F14D-7E0F-473E-BDE9-9B3BE7BF3AB4}" type="presOf" srcId="{73DEA606-1873-4331-9E17-A3EDBBCA0B9E}" destId="{8D7263E8-AE63-4332-9DEF-B6498DF306EC}" srcOrd="0" destOrd="0" presId="urn:microsoft.com/office/officeart/2018/2/layout/IconLabelList"/>
    <dgm:cxn modelId="{4E2AB797-36AE-48F8-B632-2CCD2EB32045}" type="presOf" srcId="{3A52D69D-C0DF-4E06-BC0C-F2F9D87183D4}" destId="{00FC1547-887C-44BE-990B-0D50FFB332B1}" srcOrd="0" destOrd="0" presId="urn:microsoft.com/office/officeart/2018/2/layout/IconLabelList"/>
    <dgm:cxn modelId="{2DB918C2-5B3B-4CBF-ADEC-EF56B4A34588}" type="presOf" srcId="{120CECD2-2495-4F4F-8672-692F45DC539B}" destId="{5A8C1E25-E5F9-45B3-A91E-43FD785E8C3D}" srcOrd="0" destOrd="0" presId="urn:microsoft.com/office/officeart/2018/2/layout/IconLabelList"/>
    <dgm:cxn modelId="{076EFFDE-3484-4A3B-A16A-77C13D0CF7C9}" srcId="{120CECD2-2495-4F4F-8672-692F45DC539B}" destId="{73DEA606-1873-4331-9E17-A3EDBBCA0B9E}" srcOrd="0" destOrd="0" parTransId="{7CAF64E2-2FF2-4B48-9BCB-87EE987FA509}" sibTransId="{BF319E51-F6BC-493F-AB64-344BFA975E5B}"/>
    <dgm:cxn modelId="{D39F43F9-A06E-4573-91EC-B6FDB2777700}" srcId="{120CECD2-2495-4F4F-8672-692F45DC539B}" destId="{3A52D69D-C0DF-4E06-BC0C-F2F9D87183D4}" srcOrd="1" destOrd="0" parTransId="{36483344-02CB-461D-B3DE-8689CF3D6998}" sibTransId="{DC8DB88E-A7D1-406E-B4A4-89812BE4ACD7}"/>
    <dgm:cxn modelId="{AE7DC411-880A-49A5-8AF4-43877F0893AA}" type="presParOf" srcId="{5A8C1E25-E5F9-45B3-A91E-43FD785E8C3D}" destId="{577A7EF2-2A2A-47AA-911B-2525A2921ABE}" srcOrd="0" destOrd="0" presId="urn:microsoft.com/office/officeart/2018/2/layout/IconLabelList"/>
    <dgm:cxn modelId="{0608FA42-113C-4565-B3B6-E392077F39BC}" type="presParOf" srcId="{577A7EF2-2A2A-47AA-911B-2525A2921ABE}" destId="{29043B27-CE13-42FD-B0CF-C3BA40E1E2A6}" srcOrd="0" destOrd="0" presId="urn:microsoft.com/office/officeart/2018/2/layout/IconLabelList"/>
    <dgm:cxn modelId="{B54E737C-B690-4649-84B8-965C99F5F44D}" type="presParOf" srcId="{577A7EF2-2A2A-47AA-911B-2525A2921ABE}" destId="{166AE433-E25A-44F0-AC1A-FA0AFD5959DD}" srcOrd="1" destOrd="0" presId="urn:microsoft.com/office/officeart/2018/2/layout/IconLabelList"/>
    <dgm:cxn modelId="{5AE557F0-6EE4-48D8-BBF9-8240D2156D71}" type="presParOf" srcId="{577A7EF2-2A2A-47AA-911B-2525A2921ABE}" destId="{8D7263E8-AE63-4332-9DEF-B6498DF306EC}" srcOrd="2" destOrd="0" presId="urn:microsoft.com/office/officeart/2018/2/layout/IconLabelList"/>
    <dgm:cxn modelId="{2AA8FBB5-BFA7-455D-8BA2-1679E9B12190}" type="presParOf" srcId="{5A8C1E25-E5F9-45B3-A91E-43FD785E8C3D}" destId="{8B014A9F-1CAA-444D-A1B1-CCA76F516F07}" srcOrd="1" destOrd="0" presId="urn:microsoft.com/office/officeart/2018/2/layout/IconLabelList"/>
    <dgm:cxn modelId="{4E44A219-F579-4882-92F2-6B4B89DBCAA6}" type="presParOf" srcId="{5A8C1E25-E5F9-45B3-A91E-43FD785E8C3D}" destId="{05469480-E1DC-44CA-954B-4582BEA3CB90}" srcOrd="2" destOrd="0" presId="urn:microsoft.com/office/officeart/2018/2/layout/IconLabelList"/>
    <dgm:cxn modelId="{667FDF6B-D180-4AE6-AB41-F1FEC271420A}" type="presParOf" srcId="{05469480-E1DC-44CA-954B-4582BEA3CB90}" destId="{8B2D43EE-5501-4936-9839-F32B7053A962}" srcOrd="0" destOrd="0" presId="urn:microsoft.com/office/officeart/2018/2/layout/IconLabelList"/>
    <dgm:cxn modelId="{27EF1C7C-5D5D-4895-B39E-E67ABE155390}" type="presParOf" srcId="{05469480-E1DC-44CA-954B-4582BEA3CB90}" destId="{F1267899-8E1F-44D7-9604-783C34A275CA}" srcOrd="1" destOrd="0" presId="urn:microsoft.com/office/officeart/2018/2/layout/IconLabelList"/>
    <dgm:cxn modelId="{7A22B105-6A4C-4226-91C4-4C9AB962F450}" type="presParOf" srcId="{05469480-E1DC-44CA-954B-4582BEA3CB90}" destId="{00FC1547-887C-44BE-990B-0D50FFB332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2F22C1-D5ED-4EAB-8560-98CF04B72D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D2B4DF0-0847-4BFE-BD72-DB01F135A952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transformer</a:t>
          </a:r>
          <a:r>
            <a:rPr lang="en-US" dirty="0"/>
            <a:t> uses Encoder stack to model input and uses Decoder stack to model output (using input information from encoder side).</a:t>
          </a:r>
        </a:p>
      </dgm:t>
    </dgm:pt>
    <dgm:pt modelId="{56F9C4CA-5E9E-45ED-AF95-D013640CD412}" type="parTrans" cxnId="{A9964F16-D558-49AE-B24A-0C9EB2E74821}">
      <dgm:prSet/>
      <dgm:spPr/>
      <dgm:t>
        <a:bodyPr/>
        <a:lstStyle/>
        <a:p>
          <a:endParaRPr lang="en-US"/>
        </a:p>
      </dgm:t>
    </dgm:pt>
    <dgm:pt modelId="{A8ED6166-0395-4B4B-A0C0-1BC78A537B9C}" type="sibTrans" cxnId="{A9964F16-D558-49AE-B24A-0C9EB2E74821}">
      <dgm:prSet/>
      <dgm:spPr/>
      <dgm:t>
        <a:bodyPr/>
        <a:lstStyle/>
        <a:p>
          <a:endParaRPr lang="en-US"/>
        </a:p>
      </dgm:t>
    </dgm:pt>
    <dgm:pt modelId="{C6DCA9A5-53A1-4F57-937C-6AB23F7D46CE}">
      <dgm:prSet/>
      <dgm:spPr/>
      <dgm:t>
        <a:bodyPr/>
        <a:lstStyle/>
        <a:p>
          <a:r>
            <a:rPr lang="en-US" dirty="0"/>
            <a:t>But if we do not have input, we just want to model the “next word”, we can get rid of the Encoder side of a transformer and output “next word” one by one. This gives us </a:t>
          </a:r>
          <a:r>
            <a:rPr lang="en-US" b="1" dirty="0"/>
            <a:t>GPT</a:t>
          </a:r>
          <a:r>
            <a:rPr lang="en-US" dirty="0"/>
            <a:t>.</a:t>
          </a:r>
        </a:p>
      </dgm:t>
    </dgm:pt>
    <dgm:pt modelId="{776DD213-6DA9-49A9-9AC2-2D4E7DDFAC33}" type="parTrans" cxnId="{C607FDC4-3373-41CA-8031-12ED690DD361}">
      <dgm:prSet/>
      <dgm:spPr/>
      <dgm:t>
        <a:bodyPr/>
        <a:lstStyle/>
        <a:p>
          <a:endParaRPr lang="en-US"/>
        </a:p>
      </dgm:t>
    </dgm:pt>
    <dgm:pt modelId="{1AA00D55-4828-46DC-878A-5B8D586959F6}" type="sibTrans" cxnId="{C607FDC4-3373-41CA-8031-12ED690DD361}">
      <dgm:prSet/>
      <dgm:spPr/>
      <dgm:t>
        <a:bodyPr/>
        <a:lstStyle/>
        <a:p>
          <a:endParaRPr lang="en-US"/>
        </a:p>
      </dgm:t>
    </dgm:pt>
    <dgm:pt modelId="{5691FCE7-1996-4164-B6DB-D0B732039034}">
      <dgm:prSet/>
      <dgm:spPr/>
      <dgm:t>
        <a:bodyPr/>
        <a:lstStyle/>
        <a:p>
          <a:r>
            <a:rPr lang="en-US" dirty="0"/>
            <a:t>If we are only interested in training a language model for the input for some other tasks, then we do not need the Decoder of the transformer, that gives us </a:t>
          </a:r>
          <a:r>
            <a:rPr lang="en-US" b="1" dirty="0"/>
            <a:t>BERT</a:t>
          </a:r>
          <a:r>
            <a:rPr lang="en-US" dirty="0"/>
            <a:t>.</a:t>
          </a:r>
        </a:p>
      </dgm:t>
    </dgm:pt>
    <dgm:pt modelId="{9DE389D5-82CD-4621-A501-0DF81E43F3B9}" type="parTrans" cxnId="{84AC5E0B-F46E-45FB-A430-44F5CA5FFFD3}">
      <dgm:prSet/>
      <dgm:spPr/>
      <dgm:t>
        <a:bodyPr/>
        <a:lstStyle/>
        <a:p>
          <a:endParaRPr lang="en-US"/>
        </a:p>
      </dgm:t>
    </dgm:pt>
    <dgm:pt modelId="{2FCAB410-C546-4499-8224-67C00C7B517D}" type="sibTrans" cxnId="{84AC5E0B-F46E-45FB-A430-44F5CA5FFFD3}">
      <dgm:prSet/>
      <dgm:spPr/>
      <dgm:t>
        <a:bodyPr/>
        <a:lstStyle/>
        <a:p>
          <a:endParaRPr lang="en-US"/>
        </a:p>
      </dgm:t>
    </dgm:pt>
    <dgm:pt modelId="{F4E3BCAA-921F-4F8F-89F0-125CE6E7F263}" type="pres">
      <dgm:prSet presAssocID="{E52F22C1-D5ED-4EAB-8560-98CF04B72D9C}" presName="linear" presStyleCnt="0">
        <dgm:presLayoutVars>
          <dgm:animLvl val="lvl"/>
          <dgm:resizeHandles val="exact"/>
        </dgm:presLayoutVars>
      </dgm:prSet>
      <dgm:spPr/>
    </dgm:pt>
    <dgm:pt modelId="{54C11B94-0B67-4293-95BF-8DE44E2095EB}" type="pres">
      <dgm:prSet presAssocID="{FD2B4DF0-0847-4BFE-BD72-DB01F135A9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62EF9A-DB5A-41D1-8224-E52D3616A3D3}" type="pres">
      <dgm:prSet presAssocID="{A8ED6166-0395-4B4B-A0C0-1BC78A537B9C}" presName="spacer" presStyleCnt="0"/>
      <dgm:spPr/>
    </dgm:pt>
    <dgm:pt modelId="{39BC9C9C-9F46-40E5-A708-12D6731530C7}" type="pres">
      <dgm:prSet presAssocID="{C6DCA9A5-53A1-4F57-937C-6AB23F7D46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4842B8-66EF-4A6B-B854-D720CD57B3D7}" type="pres">
      <dgm:prSet presAssocID="{1AA00D55-4828-46DC-878A-5B8D586959F6}" presName="spacer" presStyleCnt="0"/>
      <dgm:spPr/>
    </dgm:pt>
    <dgm:pt modelId="{F8F6AF49-9519-489C-BD9B-C27B685A4FA2}" type="pres">
      <dgm:prSet presAssocID="{5691FCE7-1996-4164-B6DB-D0B7320390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AC5E0B-F46E-45FB-A430-44F5CA5FFFD3}" srcId="{E52F22C1-D5ED-4EAB-8560-98CF04B72D9C}" destId="{5691FCE7-1996-4164-B6DB-D0B732039034}" srcOrd="2" destOrd="0" parTransId="{9DE389D5-82CD-4621-A501-0DF81E43F3B9}" sibTransId="{2FCAB410-C546-4499-8224-67C00C7B517D}"/>
    <dgm:cxn modelId="{A9964F16-D558-49AE-B24A-0C9EB2E74821}" srcId="{E52F22C1-D5ED-4EAB-8560-98CF04B72D9C}" destId="{FD2B4DF0-0847-4BFE-BD72-DB01F135A952}" srcOrd="0" destOrd="0" parTransId="{56F9C4CA-5E9E-45ED-AF95-D013640CD412}" sibTransId="{A8ED6166-0395-4B4B-A0C0-1BC78A537B9C}"/>
    <dgm:cxn modelId="{AD07E320-DCBF-440B-A8A2-036A538FC0EA}" type="presOf" srcId="{E52F22C1-D5ED-4EAB-8560-98CF04B72D9C}" destId="{F4E3BCAA-921F-4F8F-89F0-125CE6E7F263}" srcOrd="0" destOrd="0" presId="urn:microsoft.com/office/officeart/2005/8/layout/vList2"/>
    <dgm:cxn modelId="{FF823A41-BA0A-4B7C-8B16-6F137365C526}" type="presOf" srcId="{C6DCA9A5-53A1-4F57-937C-6AB23F7D46CE}" destId="{39BC9C9C-9F46-40E5-A708-12D6731530C7}" srcOrd="0" destOrd="0" presId="urn:microsoft.com/office/officeart/2005/8/layout/vList2"/>
    <dgm:cxn modelId="{C607FDC4-3373-41CA-8031-12ED690DD361}" srcId="{E52F22C1-D5ED-4EAB-8560-98CF04B72D9C}" destId="{C6DCA9A5-53A1-4F57-937C-6AB23F7D46CE}" srcOrd="1" destOrd="0" parTransId="{776DD213-6DA9-49A9-9AC2-2D4E7DDFAC33}" sibTransId="{1AA00D55-4828-46DC-878A-5B8D586959F6}"/>
    <dgm:cxn modelId="{A26D27E8-313E-4D15-8A35-08CE7F4D1C30}" type="presOf" srcId="{5691FCE7-1996-4164-B6DB-D0B732039034}" destId="{F8F6AF49-9519-489C-BD9B-C27B685A4FA2}" srcOrd="0" destOrd="0" presId="urn:microsoft.com/office/officeart/2005/8/layout/vList2"/>
    <dgm:cxn modelId="{1D115BFA-C807-41EF-92A2-B1CE033BC206}" type="presOf" srcId="{FD2B4DF0-0847-4BFE-BD72-DB01F135A952}" destId="{54C11B94-0B67-4293-95BF-8DE44E2095EB}" srcOrd="0" destOrd="0" presId="urn:microsoft.com/office/officeart/2005/8/layout/vList2"/>
    <dgm:cxn modelId="{DEE449CD-7429-4D1C-9539-62889F81495E}" type="presParOf" srcId="{F4E3BCAA-921F-4F8F-89F0-125CE6E7F263}" destId="{54C11B94-0B67-4293-95BF-8DE44E2095EB}" srcOrd="0" destOrd="0" presId="urn:microsoft.com/office/officeart/2005/8/layout/vList2"/>
    <dgm:cxn modelId="{3F5C3FEE-66E0-4C19-8BF4-195EF81117CF}" type="presParOf" srcId="{F4E3BCAA-921F-4F8F-89F0-125CE6E7F263}" destId="{1062EF9A-DB5A-41D1-8224-E52D3616A3D3}" srcOrd="1" destOrd="0" presId="urn:microsoft.com/office/officeart/2005/8/layout/vList2"/>
    <dgm:cxn modelId="{1AB53823-B693-41B0-B4DD-8979E7635958}" type="presParOf" srcId="{F4E3BCAA-921F-4F8F-89F0-125CE6E7F263}" destId="{39BC9C9C-9F46-40E5-A708-12D6731530C7}" srcOrd="2" destOrd="0" presId="urn:microsoft.com/office/officeart/2005/8/layout/vList2"/>
    <dgm:cxn modelId="{AC10BBCD-9508-4527-B5A3-CF9C37757D3B}" type="presParOf" srcId="{F4E3BCAA-921F-4F8F-89F0-125CE6E7F263}" destId="{AD4842B8-66EF-4A6B-B854-D720CD57B3D7}" srcOrd="3" destOrd="0" presId="urn:microsoft.com/office/officeart/2005/8/layout/vList2"/>
    <dgm:cxn modelId="{2DEB0A44-964C-4A55-B8F9-C2D282DCC9CB}" type="presParOf" srcId="{F4E3BCAA-921F-4F8F-89F0-125CE6E7F263}" destId="{F8F6AF49-9519-489C-BD9B-C27B685A4FA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A86BF-47A8-40D4-B331-44DB43A9FBF5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A09F3-EAC5-405B-888A-4C2399852A67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Slow to train</a:t>
          </a:r>
          <a:endParaRPr lang="en-US" sz="2800" b="1" kern="1200" dirty="0"/>
        </a:p>
      </dsp:txBody>
      <dsp:txXfrm>
        <a:off x="696297" y="538547"/>
        <a:ext cx="4171627" cy="2590157"/>
      </dsp:txXfrm>
    </dsp:sp>
    <dsp:sp modelId="{58A74A7A-1BFC-49B8-865C-B4238288B336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E11F2-DE45-4C42-9344-B932984EB9B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Vanishing gradient</a:t>
          </a:r>
          <a:endParaRPr lang="en-US" sz="2800" kern="1200" dirty="0"/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43B27-CE13-42FD-B0CF-C3BA40E1E2A6}">
      <dsp:nvSpPr>
        <dsp:cNvPr id="0" name=""/>
        <dsp:cNvSpPr/>
      </dsp:nvSpPr>
      <dsp:spPr>
        <a:xfrm>
          <a:off x="1421532" y="4355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263E8-AE63-4332-9DEF-B6498DF306EC}">
      <dsp:nvSpPr>
        <dsp:cNvPr id="0" name=""/>
        <dsp:cNvSpPr/>
      </dsp:nvSpPr>
      <dsp:spPr>
        <a:xfrm>
          <a:off x="233532" y="2901562"/>
          <a:ext cx="4320000" cy="1014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To solve some of these problems like vanishing gradient, researchers created a technique for paying attention to specific words.</a:t>
          </a:r>
          <a:endParaRPr lang="en-US" sz="1400" kern="1200" dirty="0"/>
        </a:p>
      </dsp:txBody>
      <dsp:txXfrm>
        <a:off x="233532" y="2901562"/>
        <a:ext cx="4320000" cy="1014266"/>
      </dsp:txXfrm>
    </dsp:sp>
    <dsp:sp modelId="{8B2D43EE-5501-4936-9839-F32B7053A962}">
      <dsp:nvSpPr>
        <dsp:cNvPr id="0" name=""/>
        <dsp:cNvSpPr/>
      </dsp:nvSpPr>
      <dsp:spPr>
        <a:xfrm>
          <a:off x="6823800" y="389177"/>
          <a:ext cx="1944000" cy="193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C1547-887C-44BE-990B-0D50FFB332B1}">
      <dsp:nvSpPr>
        <dsp:cNvPr id="0" name=""/>
        <dsp:cNvSpPr/>
      </dsp:nvSpPr>
      <dsp:spPr>
        <a:xfrm>
          <a:off x="5388199" y="2763991"/>
          <a:ext cx="4972536" cy="1206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Attention in neural networks is somewhat similar to what we find in humans. ‘</a:t>
          </a:r>
          <a:r>
            <a:rPr lang="en-IN" sz="1400" b="1" kern="1200" dirty="0"/>
            <a:t>It means they focus on certain parts of the inputs while the rest gets less emphasis</a:t>
          </a:r>
          <a:r>
            <a:rPr lang="en-IN" sz="1400" kern="1200" dirty="0"/>
            <a:t>’. Attention highly improved the quality of machine translation as it allows the model to focus on the relevant part of the input sequence as necessary.</a:t>
          </a:r>
          <a:endParaRPr lang="en-US" sz="1400" kern="1200" dirty="0"/>
        </a:p>
      </dsp:txBody>
      <dsp:txXfrm>
        <a:off x="5388199" y="2763991"/>
        <a:ext cx="4972536" cy="12063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11B94-0B67-4293-95BF-8DE44E2095EB}">
      <dsp:nvSpPr>
        <dsp:cNvPr id="0" name=""/>
        <dsp:cNvSpPr/>
      </dsp:nvSpPr>
      <dsp:spPr>
        <a:xfrm>
          <a:off x="0" y="3968"/>
          <a:ext cx="6263640" cy="1784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</a:t>
          </a:r>
          <a:r>
            <a:rPr lang="en-US" sz="2500" b="1" kern="1200" dirty="0"/>
            <a:t>transformer</a:t>
          </a:r>
          <a:r>
            <a:rPr lang="en-US" sz="2500" kern="1200" dirty="0"/>
            <a:t> uses Encoder stack to model input and uses Decoder stack to model output (using input information from encoder side).</a:t>
          </a:r>
        </a:p>
      </dsp:txBody>
      <dsp:txXfrm>
        <a:off x="87100" y="91068"/>
        <a:ext cx="6089440" cy="1610050"/>
      </dsp:txXfrm>
    </dsp:sp>
    <dsp:sp modelId="{39BC9C9C-9F46-40E5-A708-12D6731530C7}">
      <dsp:nvSpPr>
        <dsp:cNvPr id="0" name=""/>
        <dsp:cNvSpPr/>
      </dsp:nvSpPr>
      <dsp:spPr>
        <a:xfrm>
          <a:off x="0" y="1860218"/>
          <a:ext cx="6263640" cy="17842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But if we do not have input, we just want to model the “next word”, we can get rid of the Encoder side of a transformer and output “next word” one by one. This gives us </a:t>
          </a:r>
          <a:r>
            <a:rPr lang="en-US" sz="2500" b="1" kern="1200" dirty="0"/>
            <a:t>GPT</a:t>
          </a:r>
          <a:r>
            <a:rPr lang="en-US" sz="2500" kern="1200" dirty="0"/>
            <a:t>.</a:t>
          </a:r>
        </a:p>
      </dsp:txBody>
      <dsp:txXfrm>
        <a:off x="87100" y="1947318"/>
        <a:ext cx="6089440" cy="1610050"/>
      </dsp:txXfrm>
    </dsp:sp>
    <dsp:sp modelId="{F8F6AF49-9519-489C-BD9B-C27B685A4FA2}">
      <dsp:nvSpPr>
        <dsp:cNvPr id="0" name=""/>
        <dsp:cNvSpPr/>
      </dsp:nvSpPr>
      <dsp:spPr>
        <a:xfrm>
          <a:off x="0" y="3716469"/>
          <a:ext cx="6263640" cy="17842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If we are only interested in training a language model for the input for some other tasks, then we do not need the Decoder of the transformer, that gives us </a:t>
          </a:r>
          <a:r>
            <a:rPr lang="en-US" sz="2500" b="1" kern="1200" dirty="0"/>
            <a:t>BERT</a:t>
          </a:r>
          <a:r>
            <a:rPr lang="en-US" sz="2500" kern="1200" dirty="0"/>
            <a:t>.</a:t>
          </a:r>
        </a:p>
      </dsp:txBody>
      <dsp:txXfrm>
        <a:off x="87100" y="3803569"/>
        <a:ext cx="6089440" cy="1610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6370-4952-E04A-919C-8C7C231B7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96ED5-8182-7D89-918D-C8C0C8D5D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DB9E-89B4-6517-5460-3D3416B0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D4B6-485D-BF58-7E6D-56D4974A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33BFF-5E7A-A960-DA08-B0654021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32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2C78-FFAA-B061-74FA-18CD29F1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B378F-8EED-F426-FDD2-CDE4CA2B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8D49-4175-5784-FFC8-7B4955E4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7DF8-B725-0CA5-03E8-AFA789F9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508CB-39F0-F716-789C-73DE45B7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253F0-43BB-6377-F5B6-A0EEE69FE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37E10-4A33-FF8E-CCDA-CFC87C470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CF3CA-46CE-5F2B-ED95-981178A3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92ED-3957-D87D-11E8-6A63ECB1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80B4-7473-6B50-CA28-CB1FC76A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12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8BDD-BBDF-813A-340B-D0F28634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0EDF-005B-5A2D-DDC9-A27772F0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20E6-5152-FB25-22DC-F3351220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443B3-536D-CA2E-EA18-2724147B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8C07B-6DF0-F6A3-63A0-0F6BFC83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0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5202-5F23-1B41-D46C-F26BC710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13116-3D8A-B3A1-D4EF-3627771B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8D253-1A31-783B-F01C-DD5F1640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CAF3-DC12-B0B8-1D29-9D4E6C65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D88CF-61F8-173D-BEF3-A4AA273C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3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2B6-6839-1E86-A46C-867DA85D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F532-8BA3-9B1C-4B40-A2D23074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D8D64-E80F-A1EA-3D73-CE8DB611B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A2611-E6FA-364E-ECBE-E66E19FF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054BA-8750-CF22-F4D0-D52ED795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AD534-E661-49F3-65BD-F2B4FFD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29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0C3B-F5AC-F8D7-16D1-09EBE968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0E71-1059-B0EF-DF43-342E22D70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52A76-857D-E5B1-A774-3C993C20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D3153-94AD-E9A8-5EB2-AA9B2858B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753B7-24A3-0335-F69A-25A741B85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0B1FA-A2C9-CEE7-D716-33AB8410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6EFB4-E58D-C1E9-50D4-2732C380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A0727-DA1A-DDC8-48A0-26233D1C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B624-ECF6-F3C6-8D6C-CFA44BCE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EDBDB-D658-7E21-4015-697B11AD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733EF-DA8F-FEA1-441F-A797A243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9F41F-5212-2F22-949B-E7E9E03D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7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7CD84-BFF7-FCDC-178E-5E3CD37D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32AE5-3520-AE08-097C-188C7B3D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4F206-A386-4808-82E7-6A381873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08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09B5-3102-73B5-DF1A-62A8871C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9435-953A-4D3C-31D6-7B501D2C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7F03E-5C86-23CD-26FF-1C5AD73C6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50326-E00D-AADF-8E41-5C020ADC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F4399-F9B6-018F-D751-73446CE6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4105D-4BFE-A3DB-002D-93EE041A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74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F2D0-A892-BDB7-A8BE-A7D9D1DF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7DF35-A6E1-6EF4-F874-06D1E30DA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EA65D-A221-48A3-AFCC-1909C1B5B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15C99-7B8F-7FBA-EB3A-D7F8BB9D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9F22E-B496-49BB-BC00-FDD9F982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C0BA7-E3BF-ECAA-2938-45FE86B0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0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721C4-2261-BF63-11CB-D2B56F05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B11-95F4-155F-0EF8-196480BD3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C38E-93C9-9688-78B8-0CBC0817F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0DFF3-97D0-49DE-89C5-DFDC51112DAC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9719-93CE-6A69-965C-1096E1F40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2D1C-2DE6-AF7E-93C2-E21CC74E1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C45FF-75B3-4B8A-A968-E853BBE8C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helmet and climbing a mountain&#10;&#10;Description automatically generated with low confidence">
            <a:extLst>
              <a:ext uri="{FF2B5EF4-FFF2-40B4-BE49-F238E27FC236}">
                <a16:creationId xmlns:a16="http://schemas.microsoft.com/office/drawing/2014/main" id="{396502FC-51E5-508F-DE32-CA394C74F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t="8447" r="230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B2A42-5FC1-ADEB-1E29-0A4D93C8D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057387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Transformers AI</a:t>
            </a:r>
            <a:endParaRPr lang="en-IN" sz="48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946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7D17-E8E4-85CB-38E3-4E0920005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14" y="2438400"/>
            <a:ext cx="3872249" cy="3785419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some of the problems that we discussed, still are not solved with RNNs using 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attention. 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 inputs (words) in parallel is not possible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For a large corpus of text, this increases the time spent translating the text.</a:t>
            </a:r>
          </a:p>
          <a:p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3FFDC-0C65-0CE0-888F-22C462A4C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726916"/>
            <a:ext cx="6019331" cy="3400921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90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C239C-7C50-26F5-1989-CCFF5B00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64" y="589946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200"/>
              </a:spcBef>
            </a:pPr>
            <a:r>
              <a:rPr lang="en-IN" sz="4200" b="1" dirty="0">
                <a:solidFill>
                  <a:schemeClr val="accent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 Neural Networks (CNN)</a:t>
            </a:r>
            <a:br>
              <a:rPr lang="en-IN" sz="4200" b="1" dirty="0">
                <a:solidFill>
                  <a:schemeClr val="accent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8260-C381-2BF2-70F9-86ACE90D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150850"/>
            <a:ext cx="10515600" cy="4251960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Networks help solve these problems. With them we can-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Trivial to parallelize (per layer)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Exploits local dependencies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positions is logarithmic</a:t>
            </a:r>
          </a:p>
          <a:p>
            <a:pPr marL="0" lvl="0" indent="0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Transformers?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is that Convolutional Neural Networks do not necessarily help with the problem of figuring out the problem of dependencies when translating sentences. That’s why </a:t>
            </a:r>
            <a:r>
              <a:rPr lang="en-IN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 </a:t>
            </a: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 created, </a:t>
            </a:r>
            <a:r>
              <a:rPr lang="en-IN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are a combination of both CNNs with attention.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95332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451D-60F3-D045-3B03-9DB961BE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975"/>
            <a:ext cx="10515600" cy="1325563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CA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  <a:t>Image caption generation using attention</a:t>
            </a:r>
            <a:b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</a:br>
            <a:endParaRPr lang="en-IN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24D1A0-C705-E159-839B-A77BE182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86" y="4696841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9484360-C8AD-AD28-BF7A-49E93B49E6E7}"/>
              </a:ext>
            </a:extLst>
          </p:cNvPr>
          <p:cNvCxnSpPr/>
          <p:nvPr/>
        </p:nvCxnSpPr>
        <p:spPr>
          <a:xfrm flipV="1">
            <a:off x="2821678" y="4849019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2C0D5F1-09FE-05FE-78A4-436BD3752CD3}"/>
              </a:ext>
            </a:extLst>
          </p:cNvPr>
          <p:cNvCxnSpPr/>
          <p:nvPr/>
        </p:nvCxnSpPr>
        <p:spPr>
          <a:xfrm>
            <a:off x="2916928" y="5217319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446BF83-A3E7-CB3C-25FF-1691EF0BF8BA}"/>
              </a:ext>
            </a:extLst>
          </p:cNvPr>
          <p:cNvCxnSpPr/>
          <p:nvPr/>
        </p:nvCxnSpPr>
        <p:spPr>
          <a:xfrm>
            <a:off x="3434453" y="4902994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85096C4-D900-E8EA-88A2-76C7ADBD79D0}"/>
              </a:ext>
            </a:extLst>
          </p:cNvPr>
          <p:cNvSpPr/>
          <p:nvPr/>
        </p:nvSpPr>
        <p:spPr>
          <a:xfrm>
            <a:off x="3902765" y="3961607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290CAE05-4C43-F8A3-AC39-A3AB75A0315B}"/>
              </a:ext>
            </a:extLst>
          </p:cNvPr>
          <p:cNvSpPr/>
          <p:nvPr/>
        </p:nvSpPr>
        <p:spPr>
          <a:xfrm>
            <a:off x="3491603" y="3937794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F29E15D-4ADA-6BDD-B14C-53F6D8C7FCC5}"/>
              </a:ext>
            </a:extLst>
          </p:cNvPr>
          <p:cNvSpPr/>
          <p:nvPr/>
        </p:nvSpPr>
        <p:spPr>
          <a:xfrm>
            <a:off x="2883590" y="3969544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DF869BEC-8321-1CA5-0CC0-D9F368620CCB}"/>
              </a:ext>
            </a:extLst>
          </p:cNvPr>
          <p:cNvSpPr/>
          <p:nvPr/>
        </p:nvSpPr>
        <p:spPr>
          <a:xfrm>
            <a:off x="2905370" y="35249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B8F6FE8D-29DB-CFDF-6907-5319638C5F04}"/>
              </a:ext>
            </a:extLst>
          </p:cNvPr>
          <p:cNvSpPr/>
          <p:nvPr/>
        </p:nvSpPr>
        <p:spPr>
          <a:xfrm>
            <a:off x="3686265" y="35249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A49D3A0F-2074-A40C-385F-594EA07C4DE4}"/>
              </a:ext>
            </a:extLst>
          </p:cNvPr>
          <p:cNvSpPr/>
          <p:nvPr/>
        </p:nvSpPr>
        <p:spPr>
          <a:xfrm>
            <a:off x="4479274" y="35249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5A26D0C6-E977-040E-235A-51EDF4872436}"/>
              </a:ext>
            </a:extLst>
          </p:cNvPr>
          <p:cNvSpPr/>
          <p:nvPr/>
        </p:nvSpPr>
        <p:spPr>
          <a:xfrm>
            <a:off x="3276819" y="38033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filter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BC0BD70C-9C3F-C1C6-7F9A-8238BAF38F33}"/>
              </a:ext>
            </a:extLst>
          </p:cNvPr>
          <p:cNvSpPr/>
          <p:nvPr/>
        </p:nvSpPr>
        <p:spPr>
          <a:xfrm>
            <a:off x="4057715" y="38033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38C13C68-318A-9F32-8EA6-5B671B6F0E81}"/>
              </a:ext>
            </a:extLst>
          </p:cNvPr>
          <p:cNvSpPr/>
          <p:nvPr/>
        </p:nvSpPr>
        <p:spPr>
          <a:xfrm>
            <a:off x="4850724" y="38033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49C617B-60B7-BF0C-98ED-1047A59734E8}"/>
              </a:ext>
            </a:extLst>
          </p:cNvPr>
          <p:cNvCxnSpPr/>
          <p:nvPr/>
        </p:nvCxnSpPr>
        <p:spPr>
          <a:xfrm flipV="1">
            <a:off x="3301103" y="3218657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43A7BA9-26D4-1C35-4B81-3AE6C03C4514}"/>
              </a:ext>
            </a:extLst>
          </p:cNvPr>
          <p:cNvCxnSpPr/>
          <p:nvPr/>
        </p:nvCxnSpPr>
        <p:spPr>
          <a:xfrm flipV="1">
            <a:off x="3663053" y="3496469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68914F0-5222-F938-BE32-51C9D11C4B02}"/>
              </a:ext>
            </a:extLst>
          </p:cNvPr>
          <p:cNvCxnSpPr/>
          <p:nvPr/>
        </p:nvCxnSpPr>
        <p:spPr>
          <a:xfrm flipV="1">
            <a:off x="4082153" y="3242469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C3F383F-73C8-9EE8-EAA2-5F4853993630}"/>
              </a:ext>
            </a:extLst>
          </p:cNvPr>
          <p:cNvCxnSpPr/>
          <p:nvPr/>
        </p:nvCxnSpPr>
        <p:spPr>
          <a:xfrm flipV="1">
            <a:off x="4453628" y="3525044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69B753A-9530-F6C3-DB8E-DE21AFAEA97D}"/>
              </a:ext>
            </a:extLst>
          </p:cNvPr>
          <p:cNvCxnSpPr/>
          <p:nvPr/>
        </p:nvCxnSpPr>
        <p:spPr>
          <a:xfrm flipV="1">
            <a:off x="4875903" y="3242469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094D9D-F502-184A-2529-4C3267BFC35E}"/>
              </a:ext>
            </a:extLst>
          </p:cNvPr>
          <p:cNvCxnSpPr/>
          <p:nvPr/>
        </p:nvCxnSpPr>
        <p:spPr>
          <a:xfrm flipV="1">
            <a:off x="5272778" y="3509169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BD9373B-9A56-113D-4B70-CF4DB177277D}"/>
              </a:ext>
            </a:extLst>
          </p:cNvPr>
          <p:cNvSpPr/>
          <p:nvPr/>
        </p:nvSpPr>
        <p:spPr>
          <a:xfrm>
            <a:off x="3199515" y="25938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2CC880-EBA0-B39E-C1BF-F0B0B428B529}"/>
              </a:ext>
            </a:extLst>
          </p:cNvPr>
          <p:cNvSpPr/>
          <p:nvPr/>
        </p:nvSpPr>
        <p:spPr>
          <a:xfrm>
            <a:off x="3967470" y="258158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F0C01F-27D5-2C5F-0CC3-9EC3EC979F6D}"/>
              </a:ext>
            </a:extLst>
          </p:cNvPr>
          <p:cNvSpPr/>
          <p:nvPr/>
        </p:nvSpPr>
        <p:spPr>
          <a:xfrm>
            <a:off x="4773420" y="25938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450B49-99F4-BB15-A25E-47CBE29B056F}"/>
              </a:ext>
            </a:extLst>
          </p:cNvPr>
          <p:cNvSpPr/>
          <p:nvPr/>
        </p:nvSpPr>
        <p:spPr>
          <a:xfrm>
            <a:off x="3568799" y="283397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699253-BA0D-AC9B-ED4E-7556B171F0AB}"/>
              </a:ext>
            </a:extLst>
          </p:cNvPr>
          <p:cNvSpPr/>
          <p:nvPr/>
        </p:nvSpPr>
        <p:spPr>
          <a:xfrm>
            <a:off x="4357924" y="290557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B31C09-3472-22CE-287F-0EA70F9A15D4}"/>
              </a:ext>
            </a:extLst>
          </p:cNvPr>
          <p:cNvSpPr/>
          <p:nvPr/>
        </p:nvSpPr>
        <p:spPr>
          <a:xfrm>
            <a:off x="5167040" y="2857235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3A76A809-2A8D-2F73-4942-32490AFC4560}"/>
              </a:ext>
            </a:extLst>
          </p:cNvPr>
          <p:cNvSpPr/>
          <p:nvPr/>
        </p:nvSpPr>
        <p:spPr>
          <a:xfrm>
            <a:off x="3369365" y="4223544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F03CB187-C706-4CA3-EBAE-19C896C21AB9}"/>
              </a:ext>
            </a:extLst>
          </p:cNvPr>
          <p:cNvSpPr/>
          <p:nvPr/>
        </p:nvSpPr>
        <p:spPr>
          <a:xfrm>
            <a:off x="4010715" y="4247357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731F793-DF21-D759-77DD-BE7C2980E344}"/>
              </a:ext>
            </a:extLst>
          </p:cNvPr>
          <p:cNvSpPr/>
          <p:nvPr/>
        </p:nvSpPr>
        <p:spPr>
          <a:xfrm>
            <a:off x="4434578" y="4229894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2" name="矩形 50">
            <a:extLst>
              <a:ext uri="{FF2B5EF4-FFF2-40B4-BE49-F238E27FC236}">
                <a16:creationId xmlns:a16="http://schemas.microsoft.com/office/drawing/2014/main" id="{1EBCD1AC-9FA1-C790-96A5-DCB1312D8CBB}"/>
              </a:ext>
            </a:extLst>
          </p:cNvPr>
          <p:cNvSpPr/>
          <p:nvPr/>
        </p:nvSpPr>
        <p:spPr>
          <a:xfrm>
            <a:off x="7206353" y="2202657"/>
            <a:ext cx="971550" cy="738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match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cxnSp>
        <p:nvCxnSpPr>
          <p:cNvPr id="33" name="直線單箭頭接點 51">
            <a:extLst>
              <a:ext uri="{FF2B5EF4-FFF2-40B4-BE49-F238E27FC236}">
                <a16:creationId xmlns:a16="http://schemas.microsoft.com/office/drawing/2014/main" id="{90FDA5AF-72E7-4875-B44B-44E652DC4EC3}"/>
              </a:ext>
            </a:extLst>
          </p:cNvPr>
          <p:cNvCxnSpPr/>
          <p:nvPr/>
        </p:nvCxnSpPr>
        <p:spPr>
          <a:xfrm flipV="1">
            <a:off x="8177903" y="2547144"/>
            <a:ext cx="360362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字方塊 54">
            <a:extLst>
              <a:ext uri="{FF2B5EF4-FFF2-40B4-BE49-F238E27FC236}">
                <a16:creationId xmlns:a16="http://schemas.microsoft.com/office/drawing/2014/main" id="{CBE73619-D029-8B68-3C89-153770958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7153" y="2340769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/>
              <a:t>0.7</a:t>
            </a:r>
            <a:endParaRPr lang="zh-TW" altLang="en-US"/>
          </a:p>
        </p:txBody>
      </p:sp>
      <p:sp>
        <p:nvSpPr>
          <p:cNvPr id="35" name="文字方塊 59">
            <a:extLst>
              <a:ext uri="{FF2B5EF4-FFF2-40B4-BE49-F238E27FC236}">
                <a16:creationId xmlns:a16="http://schemas.microsoft.com/office/drawing/2014/main" id="{75085A18-16B6-2F25-18D6-EAE9839E8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0465" y="3655219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000" b="1" dirty="0"/>
              <a:t>CNN</a:t>
            </a:r>
            <a:endParaRPr lang="zh-TW" altLang="en-US" sz="2000" b="1" dirty="0"/>
          </a:p>
        </p:txBody>
      </p:sp>
      <p:sp>
        <p:nvSpPr>
          <p:cNvPr id="36" name="梯形 71">
            <a:extLst>
              <a:ext uri="{FF2B5EF4-FFF2-40B4-BE49-F238E27FC236}">
                <a16:creationId xmlns:a16="http://schemas.microsoft.com/office/drawing/2014/main" id="{6F93538D-65C0-D7C8-F636-BF343EFB4F5E}"/>
              </a:ext>
            </a:extLst>
          </p:cNvPr>
          <p:cNvSpPr/>
          <p:nvPr/>
        </p:nvSpPr>
        <p:spPr>
          <a:xfrm>
            <a:off x="7014138" y="548907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7" name="梯形 72">
            <a:extLst>
              <a:ext uri="{FF2B5EF4-FFF2-40B4-BE49-F238E27FC236}">
                <a16:creationId xmlns:a16="http://schemas.microsoft.com/office/drawing/2014/main" id="{7021AE07-067A-5B37-8696-410480A8E3AD}"/>
              </a:ext>
            </a:extLst>
          </p:cNvPr>
          <p:cNvSpPr/>
          <p:nvPr/>
        </p:nvSpPr>
        <p:spPr>
          <a:xfrm>
            <a:off x="7795033" y="548907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8" name="梯形 73">
            <a:extLst>
              <a:ext uri="{FF2B5EF4-FFF2-40B4-BE49-F238E27FC236}">
                <a16:creationId xmlns:a16="http://schemas.microsoft.com/office/drawing/2014/main" id="{BD252974-2ADF-584C-A534-93CD87642753}"/>
              </a:ext>
            </a:extLst>
          </p:cNvPr>
          <p:cNvSpPr/>
          <p:nvPr/>
        </p:nvSpPr>
        <p:spPr>
          <a:xfrm>
            <a:off x="8588042" y="548907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9" name="梯形 74">
            <a:extLst>
              <a:ext uri="{FF2B5EF4-FFF2-40B4-BE49-F238E27FC236}">
                <a16:creationId xmlns:a16="http://schemas.microsoft.com/office/drawing/2014/main" id="{C86A858E-0220-3C7B-A755-D3020B5369B2}"/>
              </a:ext>
            </a:extLst>
          </p:cNvPr>
          <p:cNvSpPr/>
          <p:nvPr/>
        </p:nvSpPr>
        <p:spPr>
          <a:xfrm>
            <a:off x="7385587" y="576747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40" name="梯形 75">
            <a:extLst>
              <a:ext uri="{FF2B5EF4-FFF2-40B4-BE49-F238E27FC236}">
                <a16:creationId xmlns:a16="http://schemas.microsoft.com/office/drawing/2014/main" id="{ACD0C986-0D3D-E722-FE9D-AAEC5EB63E4B}"/>
              </a:ext>
            </a:extLst>
          </p:cNvPr>
          <p:cNvSpPr/>
          <p:nvPr/>
        </p:nvSpPr>
        <p:spPr>
          <a:xfrm>
            <a:off x="8166483" y="576747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41" name="梯形 76">
            <a:extLst>
              <a:ext uri="{FF2B5EF4-FFF2-40B4-BE49-F238E27FC236}">
                <a16:creationId xmlns:a16="http://schemas.microsoft.com/office/drawing/2014/main" id="{28F17C30-6582-8039-DF27-AA2B4CFBB78E}"/>
              </a:ext>
            </a:extLst>
          </p:cNvPr>
          <p:cNvSpPr/>
          <p:nvPr/>
        </p:nvSpPr>
        <p:spPr>
          <a:xfrm>
            <a:off x="8959492" y="576747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42" name="直線單箭頭接點 77">
            <a:extLst>
              <a:ext uri="{FF2B5EF4-FFF2-40B4-BE49-F238E27FC236}">
                <a16:creationId xmlns:a16="http://schemas.microsoft.com/office/drawing/2014/main" id="{C57E0FC4-8E61-1764-8C84-0B9C7C7BDB35}"/>
              </a:ext>
            </a:extLst>
          </p:cNvPr>
          <p:cNvCxnSpPr/>
          <p:nvPr/>
        </p:nvCxnSpPr>
        <p:spPr>
          <a:xfrm flipV="1">
            <a:off x="7411140" y="5182394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F9BD1E98-33DA-DBF6-B366-FAAD62BEA26A}"/>
              </a:ext>
            </a:extLst>
          </p:cNvPr>
          <p:cNvCxnSpPr/>
          <p:nvPr/>
        </p:nvCxnSpPr>
        <p:spPr>
          <a:xfrm flipV="1">
            <a:off x="7771503" y="5460207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CB85F787-D0C1-1D92-EFB6-34F544347C7E}"/>
              </a:ext>
            </a:extLst>
          </p:cNvPr>
          <p:cNvCxnSpPr/>
          <p:nvPr/>
        </p:nvCxnSpPr>
        <p:spPr>
          <a:xfrm flipV="1">
            <a:off x="8192190" y="5206207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7D35B7EF-925A-8402-EF2A-98B80361DDD7}"/>
              </a:ext>
            </a:extLst>
          </p:cNvPr>
          <p:cNvCxnSpPr/>
          <p:nvPr/>
        </p:nvCxnSpPr>
        <p:spPr>
          <a:xfrm flipV="1">
            <a:off x="8563665" y="5488782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0C222466-AD18-2D31-18B0-D9E3C2920E05}"/>
              </a:ext>
            </a:extLst>
          </p:cNvPr>
          <p:cNvCxnSpPr/>
          <p:nvPr/>
        </p:nvCxnSpPr>
        <p:spPr>
          <a:xfrm flipV="1">
            <a:off x="8984353" y="5206207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2CC9A65B-848E-04F0-BFE1-84A5F08A1D1A}"/>
              </a:ext>
            </a:extLst>
          </p:cNvPr>
          <p:cNvCxnSpPr/>
          <p:nvPr/>
        </p:nvCxnSpPr>
        <p:spPr>
          <a:xfrm flipV="1">
            <a:off x="9381228" y="5472907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83">
            <a:extLst>
              <a:ext uri="{FF2B5EF4-FFF2-40B4-BE49-F238E27FC236}">
                <a16:creationId xmlns:a16="http://schemas.microsoft.com/office/drawing/2014/main" id="{15F2AC00-E874-84BE-5BB8-212EB72356F2}"/>
              </a:ext>
            </a:extLst>
          </p:cNvPr>
          <p:cNvSpPr/>
          <p:nvPr/>
        </p:nvSpPr>
        <p:spPr>
          <a:xfrm>
            <a:off x="7308283" y="455796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9" name="矩形 84">
            <a:extLst>
              <a:ext uri="{FF2B5EF4-FFF2-40B4-BE49-F238E27FC236}">
                <a16:creationId xmlns:a16="http://schemas.microsoft.com/office/drawing/2014/main" id="{F6097849-0327-41C4-66B3-CC7F31694E36}"/>
              </a:ext>
            </a:extLst>
          </p:cNvPr>
          <p:cNvSpPr/>
          <p:nvPr/>
        </p:nvSpPr>
        <p:spPr>
          <a:xfrm>
            <a:off x="8076238" y="454568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0" name="矩形 85">
            <a:extLst>
              <a:ext uri="{FF2B5EF4-FFF2-40B4-BE49-F238E27FC236}">
                <a16:creationId xmlns:a16="http://schemas.microsoft.com/office/drawing/2014/main" id="{24155E82-1623-302F-9104-F5C8AA3EF402}"/>
              </a:ext>
            </a:extLst>
          </p:cNvPr>
          <p:cNvSpPr/>
          <p:nvPr/>
        </p:nvSpPr>
        <p:spPr>
          <a:xfrm>
            <a:off x="8882188" y="455796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1" name="矩形 86">
            <a:extLst>
              <a:ext uri="{FF2B5EF4-FFF2-40B4-BE49-F238E27FC236}">
                <a16:creationId xmlns:a16="http://schemas.microsoft.com/office/drawing/2014/main" id="{ACF9FC73-84F4-B49F-8265-CAC14C36B19F}"/>
              </a:ext>
            </a:extLst>
          </p:cNvPr>
          <p:cNvSpPr/>
          <p:nvPr/>
        </p:nvSpPr>
        <p:spPr>
          <a:xfrm>
            <a:off x="7677567" y="479807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2" name="矩形 87">
            <a:extLst>
              <a:ext uri="{FF2B5EF4-FFF2-40B4-BE49-F238E27FC236}">
                <a16:creationId xmlns:a16="http://schemas.microsoft.com/office/drawing/2014/main" id="{381C6254-C478-61AE-3859-F62736B44FC6}"/>
              </a:ext>
            </a:extLst>
          </p:cNvPr>
          <p:cNvSpPr/>
          <p:nvPr/>
        </p:nvSpPr>
        <p:spPr>
          <a:xfrm>
            <a:off x="8466692" y="486967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3" name="矩形 88">
            <a:extLst>
              <a:ext uri="{FF2B5EF4-FFF2-40B4-BE49-F238E27FC236}">
                <a16:creationId xmlns:a16="http://schemas.microsoft.com/office/drawing/2014/main" id="{245D2A22-B4D3-606E-A44C-C4FFB0D1F668}"/>
              </a:ext>
            </a:extLst>
          </p:cNvPr>
          <p:cNvSpPr/>
          <p:nvPr/>
        </p:nvSpPr>
        <p:spPr>
          <a:xfrm>
            <a:off x="9275808" y="4821340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cxnSp>
        <p:nvCxnSpPr>
          <p:cNvPr id="54" name="直線單箭頭接點 93">
            <a:extLst>
              <a:ext uri="{FF2B5EF4-FFF2-40B4-BE49-F238E27FC236}">
                <a16:creationId xmlns:a16="http://schemas.microsoft.com/office/drawing/2014/main" id="{F929DBBF-D58B-1779-86D8-3809047A7F6F}"/>
              </a:ext>
            </a:extLst>
          </p:cNvPr>
          <p:cNvCxnSpPr/>
          <p:nvPr/>
        </p:nvCxnSpPr>
        <p:spPr>
          <a:xfrm flipV="1">
            <a:off x="7425428" y="2934494"/>
            <a:ext cx="0" cy="1611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群組 97">
            <a:extLst>
              <a:ext uri="{FF2B5EF4-FFF2-40B4-BE49-F238E27FC236}">
                <a16:creationId xmlns:a16="http://schemas.microsoft.com/office/drawing/2014/main" id="{6BF23BA0-71C6-0C69-C311-75C5D2A1FBEF}"/>
              </a:ext>
            </a:extLst>
          </p:cNvPr>
          <p:cNvGrpSpPr>
            <a:grpSpLocks/>
          </p:cNvGrpSpPr>
          <p:nvPr/>
        </p:nvGrpSpPr>
        <p:grpSpPr bwMode="auto">
          <a:xfrm>
            <a:off x="6157015" y="2097882"/>
            <a:ext cx="460375" cy="900112"/>
            <a:chOff x="4123648" y="5748055"/>
            <a:chExt cx="461666" cy="900000"/>
          </a:xfrm>
        </p:grpSpPr>
        <p:sp>
          <p:nvSpPr>
            <p:cNvPr id="59" name="矩形 98">
              <a:extLst>
                <a:ext uri="{FF2B5EF4-FFF2-40B4-BE49-F238E27FC236}">
                  <a16:creationId xmlns:a16="http://schemas.microsoft.com/office/drawing/2014/main" id="{B06608CE-A809-132C-561C-EBB392ECEFE6}"/>
                </a:ext>
              </a:extLst>
            </p:cNvPr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0" name="文字方塊 99">
              <a:extLst>
                <a:ext uri="{FF2B5EF4-FFF2-40B4-BE49-F238E27FC236}">
                  <a16:creationId xmlns:a16="http://schemas.microsoft.com/office/drawing/2014/main" id="{9EE603FA-6680-724A-DEC2-EF52DCFBC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cxnSp>
        <p:nvCxnSpPr>
          <p:cNvPr id="56" name="直線單箭頭接點 100">
            <a:extLst>
              <a:ext uri="{FF2B5EF4-FFF2-40B4-BE49-F238E27FC236}">
                <a16:creationId xmlns:a16="http://schemas.microsoft.com/office/drawing/2014/main" id="{D3AE0D80-4B93-B917-4DD4-69AE7DCFBA45}"/>
              </a:ext>
            </a:extLst>
          </p:cNvPr>
          <p:cNvCxnSpPr>
            <a:endCxn id="32" idx="1"/>
          </p:cNvCxnSpPr>
          <p:nvPr/>
        </p:nvCxnSpPr>
        <p:spPr>
          <a:xfrm>
            <a:off x="6669778" y="2547144"/>
            <a:ext cx="536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8">
            <a:extLst>
              <a:ext uri="{FF2B5EF4-FFF2-40B4-BE49-F238E27FC236}">
                <a16:creationId xmlns:a16="http://schemas.microsoft.com/office/drawing/2014/main" id="{E21256C3-0E7C-1FFA-CCF0-D64C43444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653" y="1624807"/>
            <a:ext cx="196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b="1" dirty="0"/>
              <a:t>A vector for each region</a:t>
            </a:r>
            <a:endParaRPr lang="zh-TW" altLang="en-US" b="1" dirty="0"/>
          </a:p>
        </p:txBody>
      </p:sp>
      <p:sp>
        <p:nvSpPr>
          <p:cNvPr id="58" name="TextBox 143">
            <a:extLst>
              <a:ext uri="{FF2B5EF4-FFF2-40B4-BE49-F238E27FC236}">
                <a16:creationId xmlns:a16="http://schemas.microsoft.com/office/drawing/2014/main" id="{319D4942-EAFC-4FDE-040A-95578A796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215" y="1505744"/>
            <a:ext cx="417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/>
              <a:t>z</a:t>
            </a:r>
            <a:r>
              <a:rPr lang="en-US" sz="1800" baseline="30000"/>
              <a:t>0</a:t>
            </a:r>
            <a:r>
              <a:rPr lang="en-US" sz="1800"/>
              <a:t> is initial parameter, it is also learned </a:t>
            </a:r>
          </a:p>
        </p:txBody>
      </p:sp>
    </p:spTree>
    <p:extLst>
      <p:ext uri="{BB962C8B-B14F-4D97-AF65-F5344CB8AC3E}">
        <p14:creationId xmlns:p14="http://schemas.microsoft.com/office/powerpoint/2010/main" val="353424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CA0C18-5407-BA65-1EDD-45EF1070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21" y="4433230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DEBA7C4-70E1-7610-0923-C111A525977C}"/>
              </a:ext>
            </a:extLst>
          </p:cNvPr>
          <p:cNvCxnSpPr/>
          <p:nvPr/>
        </p:nvCxnSpPr>
        <p:spPr>
          <a:xfrm flipV="1">
            <a:off x="2716213" y="4585408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D41300A-878E-364C-6292-AF6D391CC654}"/>
              </a:ext>
            </a:extLst>
          </p:cNvPr>
          <p:cNvCxnSpPr/>
          <p:nvPr/>
        </p:nvCxnSpPr>
        <p:spPr>
          <a:xfrm>
            <a:off x="2811463" y="4953708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CA24A20-83F6-3EBC-F81C-D49D177F0675}"/>
              </a:ext>
            </a:extLst>
          </p:cNvPr>
          <p:cNvCxnSpPr/>
          <p:nvPr/>
        </p:nvCxnSpPr>
        <p:spPr>
          <a:xfrm>
            <a:off x="3328988" y="4639383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2C29F94D-0D0E-BAE0-F267-E562EA3E2FB1}"/>
              </a:ext>
            </a:extLst>
          </p:cNvPr>
          <p:cNvSpPr/>
          <p:nvPr/>
        </p:nvSpPr>
        <p:spPr>
          <a:xfrm>
            <a:off x="3797300" y="3697996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68215CAA-855E-2236-48E7-61211912267A}"/>
              </a:ext>
            </a:extLst>
          </p:cNvPr>
          <p:cNvSpPr/>
          <p:nvPr/>
        </p:nvSpPr>
        <p:spPr>
          <a:xfrm>
            <a:off x="3386138" y="3674183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8F54B2E8-8A46-8E2D-2DE2-ABF268BE52D2}"/>
              </a:ext>
            </a:extLst>
          </p:cNvPr>
          <p:cNvSpPr/>
          <p:nvPr/>
        </p:nvSpPr>
        <p:spPr>
          <a:xfrm>
            <a:off x="2778125" y="3705933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32CEB74-9728-90C5-B89C-16B51E489F71}"/>
              </a:ext>
            </a:extLst>
          </p:cNvPr>
          <p:cNvSpPr/>
          <p:nvPr/>
        </p:nvSpPr>
        <p:spPr>
          <a:xfrm>
            <a:off x="2799905" y="3261359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B85B957F-3820-DAF7-3708-C16F0618A7B3}"/>
              </a:ext>
            </a:extLst>
          </p:cNvPr>
          <p:cNvSpPr/>
          <p:nvPr/>
        </p:nvSpPr>
        <p:spPr>
          <a:xfrm>
            <a:off x="3580800" y="3261359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6A3D34C1-A4A4-7E0F-61F8-91D2A0892173}"/>
              </a:ext>
            </a:extLst>
          </p:cNvPr>
          <p:cNvSpPr/>
          <p:nvPr/>
        </p:nvSpPr>
        <p:spPr>
          <a:xfrm>
            <a:off x="4373809" y="3261359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046576E4-BC50-765E-5842-19712FCA7A89}"/>
              </a:ext>
            </a:extLst>
          </p:cNvPr>
          <p:cNvSpPr/>
          <p:nvPr/>
        </p:nvSpPr>
        <p:spPr>
          <a:xfrm>
            <a:off x="3171354" y="353975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5DAD4F52-7717-CF4F-94C1-0291C2A42303}"/>
              </a:ext>
            </a:extLst>
          </p:cNvPr>
          <p:cNvSpPr/>
          <p:nvPr/>
        </p:nvSpPr>
        <p:spPr>
          <a:xfrm>
            <a:off x="3952250" y="353975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4B9F083E-D821-FE42-2A91-315738716FAD}"/>
              </a:ext>
            </a:extLst>
          </p:cNvPr>
          <p:cNvSpPr/>
          <p:nvPr/>
        </p:nvSpPr>
        <p:spPr>
          <a:xfrm>
            <a:off x="4745259" y="353975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29E8BDD-B03B-69B6-35A9-79A2480F0E62}"/>
              </a:ext>
            </a:extLst>
          </p:cNvPr>
          <p:cNvCxnSpPr/>
          <p:nvPr/>
        </p:nvCxnSpPr>
        <p:spPr>
          <a:xfrm flipV="1">
            <a:off x="3195638" y="2955046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022F269-D097-E7C8-17D0-F25D6C3638C6}"/>
              </a:ext>
            </a:extLst>
          </p:cNvPr>
          <p:cNvCxnSpPr/>
          <p:nvPr/>
        </p:nvCxnSpPr>
        <p:spPr>
          <a:xfrm flipV="1">
            <a:off x="3557588" y="3232858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D345738-A7EE-1E15-ED9F-68CE8C5724E3}"/>
              </a:ext>
            </a:extLst>
          </p:cNvPr>
          <p:cNvCxnSpPr/>
          <p:nvPr/>
        </p:nvCxnSpPr>
        <p:spPr>
          <a:xfrm flipV="1">
            <a:off x="3976688" y="2978858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244DA93-D2AF-F437-C319-D5204740644A}"/>
              </a:ext>
            </a:extLst>
          </p:cNvPr>
          <p:cNvCxnSpPr/>
          <p:nvPr/>
        </p:nvCxnSpPr>
        <p:spPr>
          <a:xfrm flipV="1">
            <a:off x="4348163" y="3261433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1A5306-03DE-424B-3234-DB399CEA463E}"/>
              </a:ext>
            </a:extLst>
          </p:cNvPr>
          <p:cNvCxnSpPr/>
          <p:nvPr/>
        </p:nvCxnSpPr>
        <p:spPr>
          <a:xfrm flipV="1">
            <a:off x="4770438" y="2978858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F8D7826-D808-865B-FC46-42483189B7B3}"/>
              </a:ext>
            </a:extLst>
          </p:cNvPr>
          <p:cNvCxnSpPr/>
          <p:nvPr/>
        </p:nvCxnSpPr>
        <p:spPr>
          <a:xfrm flipV="1">
            <a:off x="5167313" y="3245558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9F9D0B2-4537-0D63-3D67-983E07A16DF3}"/>
              </a:ext>
            </a:extLst>
          </p:cNvPr>
          <p:cNvSpPr/>
          <p:nvPr/>
        </p:nvSpPr>
        <p:spPr>
          <a:xfrm>
            <a:off x="3094050" y="2330250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8BCEF4-5D4C-4A5F-7A97-094E1C34EBCA}"/>
              </a:ext>
            </a:extLst>
          </p:cNvPr>
          <p:cNvSpPr/>
          <p:nvPr/>
        </p:nvSpPr>
        <p:spPr>
          <a:xfrm>
            <a:off x="3862005" y="231797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4A30DDC-9C42-2255-B182-A9CE97574E34}"/>
              </a:ext>
            </a:extLst>
          </p:cNvPr>
          <p:cNvSpPr/>
          <p:nvPr/>
        </p:nvSpPr>
        <p:spPr>
          <a:xfrm>
            <a:off x="4667955" y="2330250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08555F-F7F2-B475-9D78-54E2446D4231}"/>
              </a:ext>
            </a:extLst>
          </p:cNvPr>
          <p:cNvSpPr/>
          <p:nvPr/>
        </p:nvSpPr>
        <p:spPr>
          <a:xfrm>
            <a:off x="3463334" y="25703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08EE4B-3946-EAF5-CA8D-4D4CFDB31A60}"/>
              </a:ext>
            </a:extLst>
          </p:cNvPr>
          <p:cNvSpPr/>
          <p:nvPr/>
        </p:nvSpPr>
        <p:spPr>
          <a:xfrm>
            <a:off x="4252459" y="26419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7594438-FBAA-93B8-3406-33F2946E81C4}"/>
              </a:ext>
            </a:extLst>
          </p:cNvPr>
          <p:cNvSpPr/>
          <p:nvPr/>
        </p:nvSpPr>
        <p:spPr>
          <a:xfrm>
            <a:off x="5061575" y="2593624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13BF1F0C-A5BD-76BB-1629-5238DCE8A593}"/>
              </a:ext>
            </a:extLst>
          </p:cNvPr>
          <p:cNvSpPr/>
          <p:nvPr/>
        </p:nvSpPr>
        <p:spPr>
          <a:xfrm>
            <a:off x="3263900" y="3959933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0E668663-4E09-DEFD-8991-61A6F7C1A4C2}"/>
              </a:ext>
            </a:extLst>
          </p:cNvPr>
          <p:cNvSpPr/>
          <p:nvPr/>
        </p:nvSpPr>
        <p:spPr>
          <a:xfrm>
            <a:off x="3905250" y="3983746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6A7D6E0A-4B98-DECC-8803-601F713FA6CF}"/>
              </a:ext>
            </a:extLst>
          </p:cNvPr>
          <p:cNvSpPr/>
          <p:nvPr/>
        </p:nvSpPr>
        <p:spPr>
          <a:xfrm>
            <a:off x="4329113" y="3966283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2" name="文字方塊 59">
            <a:extLst>
              <a:ext uri="{FF2B5EF4-FFF2-40B4-BE49-F238E27FC236}">
                <a16:creationId xmlns:a16="http://schemas.microsoft.com/office/drawing/2014/main" id="{FFBA8304-F7C8-640E-16CD-A7E92986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391608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000" b="1" dirty="0"/>
              <a:t>CNN</a:t>
            </a:r>
            <a:endParaRPr lang="zh-TW" altLang="en-US" sz="2000" b="1" dirty="0"/>
          </a:p>
        </p:txBody>
      </p:sp>
      <p:sp>
        <p:nvSpPr>
          <p:cNvPr id="33" name="梯形 71">
            <a:extLst>
              <a:ext uri="{FF2B5EF4-FFF2-40B4-BE49-F238E27FC236}">
                <a16:creationId xmlns:a16="http://schemas.microsoft.com/office/drawing/2014/main" id="{A9E88848-E7B7-7917-2B6E-BCC4346409A0}"/>
              </a:ext>
            </a:extLst>
          </p:cNvPr>
          <p:cNvSpPr/>
          <p:nvPr/>
        </p:nvSpPr>
        <p:spPr>
          <a:xfrm>
            <a:off x="6908673" y="5225464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4" name="梯形 72">
            <a:extLst>
              <a:ext uri="{FF2B5EF4-FFF2-40B4-BE49-F238E27FC236}">
                <a16:creationId xmlns:a16="http://schemas.microsoft.com/office/drawing/2014/main" id="{7AB2C9CE-C220-E899-DB03-7211513C3DC1}"/>
              </a:ext>
            </a:extLst>
          </p:cNvPr>
          <p:cNvSpPr/>
          <p:nvPr/>
        </p:nvSpPr>
        <p:spPr>
          <a:xfrm>
            <a:off x="7689568" y="5225464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5" name="梯形 73">
            <a:extLst>
              <a:ext uri="{FF2B5EF4-FFF2-40B4-BE49-F238E27FC236}">
                <a16:creationId xmlns:a16="http://schemas.microsoft.com/office/drawing/2014/main" id="{2B2E16E1-093F-2CDF-0FF8-10BB0F16053D}"/>
              </a:ext>
            </a:extLst>
          </p:cNvPr>
          <p:cNvSpPr/>
          <p:nvPr/>
        </p:nvSpPr>
        <p:spPr>
          <a:xfrm>
            <a:off x="8482577" y="5225464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6" name="梯形 74">
            <a:extLst>
              <a:ext uri="{FF2B5EF4-FFF2-40B4-BE49-F238E27FC236}">
                <a16:creationId xmlns:a16="http://schemas.microsoft.com/office/drawing/2014/main" id="{42F332BC-8F00-5978-327B-1F92CE81C80C}"/>
              </a:ext>
            </a:extLst>
          </p:cNvPr>
          <p:cNvSpPr/>
          <p:nvPr/>
        </p:nvSpPr>
        <p:spPr>
          <a:xfrm>
            <a:off x="7280122" y="550386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7" name="梯形 75">
            <a:extLst>
              <a:ext uri="{FF2B5EF4-FFF2-40B4-BE49-F238E27FC236}">
                <a16:creationId xmlns:a16="http://schemas.microsoft.com/office/drawing/2014/main" id="{4AF13BA7-98AD-13B9-66A2-17EC70F86950}"/>
              </a:ext>
            </a:extLst>
          </p:cNvPr>
          <p:cNvSpPr/>
          <p:nvPr/>
        </p:nvSpPr>
        <p:spPr>
          <a:xfrm>
            <a:off x="8061018" y="550386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8" name="梯形 76">
            <a:extLst>
              <a:ext uri="{FF2B5EF4-FFF2-40B4-BE49-F238E27FC236}">
                <a16:creationId xmlns:a16="http://schemas.microsoft.com/office/drawing/2014/main" id="{D660A65D-57C1-6DAA-3F73-BB4B3189178B}"/>
              </a:ext>
            </a:extLst>
          </p:cNvPr>
          <p:cNvSpPr/>
          <p:nvPr/>
        </p:nvSpPr>
        <p:spPr>
          <a:xfrm>
            <a:off x="8854027" y="550386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92CCAB08-7988-6730-9AE9-8812A88C80E2}"/>
              </a:ext>
            </a:extLst>
          </p:cNvPr>
          <p:cNvCxnSpPr/>
          <p:nvPr/>
        </p:nvCxnSpPr>
        <p:spPr>
          <a:xfrm flipV="1">
            <a:off x="7305675" y="4918783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8">
            <a:extLst>
              <a:ext uri="{FF2B5EF4-FFF2-40B4-BE49-F238E27FC236}">
                <a16:creationId xmlns:a16="http://schemas.microsoft.com/office/drawing/2014/main" id="{BB0FC516-0CC0-8387-6CEB-157A483973F8}"/>
              </a:ext>
            </a:extLst>
          </p:cNvPr>
          <p:cNvCxnSpPr/>
          <p:nvPr/>
        </p:nvCxnSpPr>
        <p:spPr>
          <a:xfrm flipV="1">
            <a:off x="7666038" y="5196596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79">
            <a:extLst>
              <a:ext uri="{FF2B5EF4-FFF2-40B4-BE49-F238E27FC236}">
                <a16:creationId xmlns:a16="http://schemas.microsoft.com/office/drawing/2014/main" id="{F0370A4A-E1E1-CF59-7A72-2BBF0DFB2F5C}"/>
              </a:ext>
            </a:extLst>
          </p:cNvPr>
          <p:cNvCxnSpPr/>
          <p:nvPr/>
        </p:nvCxnSpPr>
        <p:spPr>
          <a:xfrm flipV="1">
            <a:off x="8086725" y="4942596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0">
            <a:extLst>
              <a:ext uri="{FF2B5EF4-FFF2-40B4-BE49-F238E27FC236}">
                <a16:creationId xmlns:a16="http://schemas.microsoft.com/office/drawing/2014/main" id="{29861602-A085-7C93-9527-2D3EA5D04F63}"/>
              </a:ext>
            </a:extLst>
          </p:cNvPr>
          <p:cNvCxnSpPr/>
          <p:nvPr/>
        </p:nvCxnSpPr>
        <p:spPr>
          <a:xfrm flipV="1">
            <a:off x="8458200" y="5225171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1">
            <a:extLst>
              <a:ext uri="{FF2B5EF4-FFF2-40B4-BE49-F238E27FC236}">
                <a16:creationId xmlns:a16="http://schemas.microsoft.com/office/drawing/2014/main" id="{BBE05913-8958-491D-506B-9CF3D333128D}"/>
              </a:ext>
            </a:extLst>
          </p:cNvPr>
          <p:cNvCxnSpPr/>
          <p:nvPr/>
        </p:nvCxnSpPr>
        <p:spPr>
          <a:xfrm flipV="1">
            <a:off x="8878888" y="4942596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82">
            <a:extLst>
              <a:ext uri="{FF2B5EF4-FFF2-40B4-BE49-F238E27FC236}">
                <a16:creationId xmlns:a16="http://schemas.microsoft.com/office/drawing/2014/main" id="{7A3B82C1-968A-DA95-39A2-20E329DAE92D}"/>
              </a:ext>
            </a:extLst>
          </p:cNvPr>
          <p:cNvCxnSpPr/>
          <p:nvPr/>
        </p:nvCxnSpPr>
        <p:spPr>
          <a:xfrm flipV="1">
            <a:off x="9275763" y="5209296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83">
            <a:extLst>
              <a:ext uri="{FF2B5EF4-FFF2-40B4-BE49-F238E27FC236}">
                <a16:creationId xmlns:a16="http://schemas.microsoft.com/office/drawing/2014/main" id="{2259A9E9-F905-99C7-39D9-A8E439143094}"/>
              </a:ext>
            </a:extLst>
          </p:cNvPr>
          <p:cNvSpPr/>
          <p:nvPr/>
        </p:nvSpPr>
        <p:spPr>
          <a:xfrm>
            <a:off x="7202818" y="4294355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6" name="矩形 84">
            <a:extLst>
              <a:ext uri="{FF2B5EF4-FFF2-40B4-BE49-F238E27FC236}">
                <a16:creationId xmlns:a16="http://schemas.microsoft.com/office/drawing/2014/main" id="{18CD429D-C055-E555-CCF1-6A136D419B0A}"/>
              </a:ext>
            </a:extLst>
          </p:cNvPr>
          <p:cNvSpPr/>
          <p:nvPr/>
        </p:nvSpPr>
        <p:spPr>
          <a:xfrm>
            <a:off x="7970773" y="428207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7" name="矩形 85">
            <a:extLst>
              <a:ext uri="{FF2B5EF4-FFF2-40B4-BE49-F238E27FC236}">
                <a16:creationId xmlns:a16="http://schemas.microsoft.com/office/drawing/2014/main" id="{75368C84-F486-9DB6-340E-5D8DC6CECC92}"/>
              </a:ext>
            </a:extLst>
          </p:cNvPr>
          <p:cNvSpPr/>
          <p:nvPr/>
        </p:nvSpPr>
        <p:spPr>
          <a:xfrm>
            <a:off x="8776723" y="4294355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8" name="矩形 86">
            <a:extLst>
              <a:ext uri="{FF2B5EF4-FFF2-40B4-BE49-F238E27FC236}">
                <a16:creationId xmlns:a16="http://schemas.microsoft.com/office/drawing/2014/main" id="{208F9B0C-26F5-2CC2-07A7-FD529160B53B}"/>
              </a:ext>
            </a:extLst>
          </p:cNvPr>
          <p:cNvSpPr/>
          <p:nvPr/>
        </p:nvSpPr>
        <p:spPr>
          <a:xfrm>
            <a:off x="7572102" y="453446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9" name="矩形 87">
            <a:extLst>
              <a:ext uri="{FF2B5EF4-FFF2-40B4-BE49-F238E27FC236}">
                <a16:creationId xmlns:a16="http://schemas.microsoft.com/office/drawing/2014/main" id="{C04B6461-D291-8B38-1C81-144944345091}"/>
              </a:ext>
            </a:extLst>
          </p:cNvPr>
          <p:cNvSpPr/>
          <p:nvPr/>
        </p:nvSpPr>
        <p:spPr>
          <a:xfrm>
            <a:off x="8361227" y="460606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0" name="矩形 88">
            <a:extLst>
              <a:ext uri="{FF2B5EF4-FFF2-40B4-BE49-F238E27FC236}">
                <a16:creationId xmlns:a16="http://schemas.microsoft.com/office/drawing/2014/main" id="{A408E4F9-D60F-4D2E-42C2-7CF119A090B7}"/>
              </a:ext>
            </a:extLst>
          </p:cNvPr>
          <p:cNvSpPr/>
          <p:nvPr/>
        </p:nvSpPr>
        <p:spPr>
          <a:xfrm>
            <a:off x="9170343" y="4557729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1" name="文字方塊 89">
            <a:extLst>
              <a:ext uri="{FF2B5EF4-FFF2-40B4-BE49-F238E27FC236}">
                <a16:creationId xmlns:a16="http://schemas.microsoft.com/office/drawing/2014/main" id="{84A41F50-8E2E-4171-75E3-8264AAC98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188" y="1361196"/>
            <a:ext cx="196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b="1" dirty="0"/>
              <a:t>A vector for each region</a:t>
            </a:r>
            <a:endParaRPr lang="zh-TW" altLang="en-US" b="1" dirty="0"/>
          </a:p>
        </p:txBody>
      </p:sp>
      <p:sp>
        <p:nvSpPr>
          <p:cNvPr id="52" name="文字方塊 62">
            <a:extLst>
              <a:ext uri="{FF2B5EF4-FFF2-40B4-BE49-F238E27FC236}">
                <a16:creationId xmlns:a16="http://schemas.microsoft.com/office/drawing/2014/main" id="{A6A0D9E1-5077-0CED-A1C7-F7925660F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5" y="3942471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0.7</a:t>
            </a:r>
            <a:endParaRPr lang="zh-TW" altLang="en-US" sz="1800"/>
          </a:p>
        </p:txBody>
      </p:sp>
      <p:sp>
        <p:nvSpPr>
          <p:cNvPr id="53" name="文字方塊 63">
            <a:extLst>
              <a:ext uri="{FF2B5EF4-FFF2-40B4-BE49-F238E27FC236}">
                <a16:creationId xmlns:a16="http://schemas.microsoft.com/office/drawing/2014/main" id="{895CA5F6-5277-3987-EBF0-5C34CA174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950" y="392818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4" name="文字方塊 64">
            <a:extLst>
              <a:ext uri="{FF2B5EF4-FFF2-40B4-BE49-F238E27FC236}">
                <a16:creationId xmlns:a16="http://schemas.microsoft.com/office/drawing/2014/main" id="{81FDB71F-48ED-283E-DA31-04EE30F3D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050" y="3934533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5" name="文字方塊 65">
            <a:extLst>
              <a:ext uri="{FF2B5EF4-FFF2-40B4-BE49-F238E27FC236}">
                <a16:creationId xmlns:a16="http://schemas.microsoft.com/office/drawing/2014/main" id="{D0D945F1-722E-6D9F-FAD0-D3B5255BA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963" y="4240921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6" name="文字方塊 66">
            <a:extLst>
              <a:ext uri="{FF2B5EF4-FFF2-40B4-BE49-F238E27FC236}">
                <a16:creationId xmlns:a16="http://schemas.microsoft.com/office/drawing/2014/main" id="{852B2FF9-7235-2731-A2D6-99422960F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3" y="4286958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7" name="文字方塊 67">
            <a:extLst>
              <a:ext uri="{FF2B5EF4-FFF2-40B4-BE49-F238E27FC236}">
                <a16:creationId xmlns:a16="http://schemas.microsoft.com/office/drawing/2014/main" id="{52E5742A-EB3D-AA3E-B5AB-A1B5EC1C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4240921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cxnSp>
        <p:nvCxnSpPr>
          <p:cNvPr id="58" name="直線單箭頭接點 69">
            <a:extLst>
              <a:ext uri="{FF2B5EF4-FFF2-40B4-BE49-F238E27FC236}">
                <a16:creationId xmlns:a16="http://schemas.microsoft.com/office/drawing/2014/main" id="{F1FCA3D6-A008-2B7D-EEE9-C940144784F6}"/>
              </a:ext>
            </a:extLst>
          </p:cNvPr>
          <p:cNvCxnSpPr>
            <a:endCxn id="63" idx="2"/>
          </p:cNvCxnSpPr>
          <p:nvPr/>
        </p:nvCxnSpPr>
        <p:spPr>
          <a:xfrm flipV="1">
            <a:off x="7312025" y="3691646"/>
            <a:ext cx="176213" cy="287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70">
            <a:extLst>
              <a:ext uri="{FF2B5EF4-FFF2-40B4-BE49-F238E27FC236}">
                <a16:creationId xmlns:a16="http://schemas.microsoft.com/office/drawing/2014/main" id="{0A9942AF-F40D-26E6-ABC2-77B6D6BB5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0" y="3070933"/>
            <a:ext cx="1493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2000" b="1" dirty="0"/>
              <a:t>weighted sum</a:t>
            </a:r>
            <a:endParaRPr lang="zh-TW" altLang="en-US" sz="2000" b="1" dirty="0"/>
          </a:p>
        </p:txBody>
      </p:sp>
      <p:cxnSp>
        <p:nvCxnSpPr>
          <p:cNvPr id="60" name="直線單箭頭接點 94">
            <a:extLst>
              <a:ext uri="{FF2B5EF4-FFF2-40B4-BE49-F238E27FC236}">
                <a16:creationId xmlns:a16="http://schemas.microsoft.com/office/drawing/2014/main" id="{2C66875C-B1B9-E95A-2FFE-24EEDB34CF2A}"/>
              </a:ext>
            </a:extLst>
          </p:cNvPr>
          <p:cNvCxnSpPr>
            <a:endCxn id="63" idx="2"/>
          </p:cNvCxnSpPr>
          <p:nvPr/>
        </p:nvCxnSpPr>
        <p:spPr>
          <a:xfrm flipH="1" flipV="1">
            <a:off x="7488238" y="3691646"/>
            <a:ext cx="514350" cy="306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95">
            <a:extLst>
              <a:ext uri="{FF2B5EF4-FFF2-40B4-BE49-F238E27FC236}">
                <a16:creationId xmlns:a16="http://schemas.microsoft.com/office/drawing/2014/main" id="{34939443-B881-0829-B9BF-8F1FA3D06CF0}"/>
              </a:ext>
            </a:extLst>
          </p:cNvPr>
          <p:cNvCxnSpPr>
            <a:endCxn id="63" idx="2"/>
          </p:cNvCxnSpPr>
          <p:nvPr/>
        </p:nvCxnSpPr>
        <p:spPr>
          <a:xfrm flipH="1" flipV="1">
            <a:off x="7488238" y="3691646"/>
            <a:ext cx="1390650" cy="358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99">
            <a:extLst>
              <a:ext uri="{FF2B5EF4-FFF2-40B4-BE49-F238E27FC236}">
                <a16:creationId xmlns:a16="http://schemas.microsoft.com/office/drawing/2014/main" id="{E01B59D8-EE2B-16AF-93F7-B055A8D91959}"/>
              </a:ext>
            </a:extLst>
          </p:cNvPr>
          <p:cNvCxnSpPr/>
          <p:nvPr/>
        </p:nvCxnSpPr>
        <p:spPr>
          <a:xfrm flipV="1">
            <a:off x="7432675" y="1565983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02">
            <a:extLst>
              <a:ext uri="{FF2B5EF4-FFF2-40B4-BE49-F238E27FC236}">
                <a16:creationId xmlns:a16="http://schemas.microsoft.com/office/drawing/2014/main" id="{9A1CACE3-49CC-6CA8-7664-7D1D98D1024F}"/>
              </a:ext>
            </a:extLst>
          </p:cNvPr>
          <p:cNvSpPr/>
          <p:nvPr/>
        </p:nvSpPr>
        <p:spPr>
          <a:xfrm>
            <a:off x="7259638" y="3036008"/>
            <a:ext cx="457200" cy="6556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cxnSp>
        <p:nvCxnSpPr>
          <p:cNvPr id="64" name="直線單箭頭接點 103">
            <a:extLst>
              <a:ext uri="{FF2B5EF4-FFF2-40B4-BE49-F238E27FC236}">
                <a16:creationId xmlns:a16="http://schemas.microsoft.com/office/drawing/2014/main" id="{19DE8919-0203-14C2-93AB-793C70B7175F}"/>
              </a:ext>
            </a:extLst>
          </p:cNvPr>
          <p:cNvCxnSpPr>
            <a:endCxn id="63" idx="2"/>
          </p:cNvCxnSpPr>
          <p:nvPr/>
        </p:nvCxnSpPr>
        <p:spPr>
          <a:xfrm flipH="1" flipV="1">
            <a:off x="7488238" y="3691646"/>
            <a:ext cx="185737" cy="661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104">
            <a:extLst>
              <a:ext uri="{FF2B5EF4-FFF2-40B4-BE49-F238E27FC236}">
                <a16:creationId xmlns:a16="http://schemas.microsoft.com/office/drawing/2014/main" id="{9E9D2913-D0BB-04A5-B44C-AB2FBDDEFCB5}"/>
              </a:ext>
            </a:extLst>
          </p:cNvPr>
          <p:cNvGrpSpPr>
            <a:grpSpLocks/>
          </p:cNvGrpSpPr>
          <p:nvPr/>
        </p:nvGrpSpPr>
        <p:grpSpPr bwMode="auto">
          <a:xfrm>
            <a:off x="7231063" y="1858083"/>
            <a:ext cx="461962" cy="900113"/>
            <a:chOff x="4123648" y="5748055"/>
            <a:chExt cx="461666" cy="900000"/>
          </a:xfrm>
        </p:grpSpPr>
        <p:sp>
          <p:nvSpPr>
            <p:cNvPr id="73" name="矩形 105">
              <a:extLst>
                <a:ext uri="{FF2B5EF4-FFF2-40B4-BE49-F238E27FC236}">
                  <a16:creationId xmlns:a16="http://schemas.microsoft.com/office/drawing/2014/main" id="{4CF9391C-1E8B-069F-4895-7DFEAE9B877C}"/>
                </a:ext>
              </a:extLst>
            </p:cNvPr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4" name="文字方塊 106">
              <a:extLst>
                <a:ext uri="{FF2B5EF4-FFF2-40B4-BE49-F238E27FC236}">
                  <a16:creationId xmlns:a16="http://schemas.microsoft.com/office/drawing/2014/main" id="{C6669F3E-0BB8-E428-0B1F-5A1317F75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66" name="矩形 107">
            <a:extLst>
              <a:ext uri="{FF2B5EF4-FFF2-40B4-BE49-F238E27FC236}">
                <a16:creationId xmlns:a16="http://schemas.microsoft.com/office/drawing/2014/main" id="{E3FACF2D-851F-012D-E611-DAF9CA775AA0}"/>
              </a:ext>
            </a:extLst>
          </p:cNvPr>
          <p:cNvSpPr/>
          <p:nvPr/>
        </p:nvSpPr>
        <p:spPr>
          <a:xfrm>
            <a:off x="7016750" y="905583"/>
            <a:ext cx="838200" cy="6572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67" name="文字方塊 98">
            <a:extLst>
              <a:ext uri="{FF2B5EF4-FFF2-40B4-BE49-F238E27FC236}">
                <a16:creationId xmlns:a16="http://schemas.microsoft.com/office/drawing/2014/main" id="{D3B5447C-D20E-E038-201E-65B01D122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538" y="1018296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cxnSp>
        <p:nvCxnSpPr>
          <p:cNvPr id="68" name="直線單箭頭接點 108">
            <a:extLst>
              <a:ext uri="{FF2B5EF4-FFF2-40B4-BE49-F238E27FC236}">
                <a16:creationId xmlns:a16="http://schemas.microsoft.com/office/drawing/2014/main" id="{F5208C9A-EBF1-9C66-5B68-800834E78006}"/>
              </a:ext>
            </a:extLst>
          </p:cNvPr>
          <p:cNvCxnSpPr/>
          <p:nvPr/>
        </p:nvCxnSpPr>
        <p:spPr>
          <a:xfrm flipV="1">
            <a:off x="7475538" y="2759783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111">
            <a:extLst>
              <a:ext uri="{FF2B5EF4-FFF2-40B4-BE49-F238E27FC236}">
                <a16:creationId xmlns:a16="http://schemas.microsoft.com/office/drawing/2014/main" id="{5845D1B6-67FE-EA19-E7C4-615D733CE314}"/>
              </a:ext>
            </a:extLst>
          </p:cNvPr>
          <p:cNvSpPr/>
          <p:nvPr/>
        </p:nvSpPr>
        <p:spPr>
          <a:xfrm>
            <a:off x="6051550" y="1834271"/>
            <a:ext cx="460375" cy="900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altLang="zh-TW" dirty="0"/>
              <a:t>z</a:t>
            </a:r>
            <a:r>
              <a:rPr lang="en-CA" altLang="zh-TW" baseline="30000" dirty="0"/>
              <a:t>0</a:t>
            </a:r>
            <a:endParaRPr lang="zh-TW" altLang="en-US" dirty="0"/>
          </a:p>
        </p:txBody>
      </p:sp>
      <p:cxnSp>
        <p:nvCxnSpPr>
          <p:cNvPr id="70" name="直線單箭頭接點 113">
            <a:extLst>
              <a:ext uri="{FF2B5EF4-FFF2-40B4-BE49-F238E27FC236}">
                <a16:creationId xmlns:a16="http://schemas.microsoft.com/office/drawing/2014/main" id="{2AECD549-D235-4B70-372B-7F3EFF94B571}"/>
              </a:ext>
            </a:extLst>
          </p:cNvPr>
          <p:cNvCxnSpPr/>
          <p:nvPr/>
        </p:nvCxnSpPr>
        <p:spPr>
          <a:xfrm flipV="1">
            <a:off x="6564313" y="2283533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ACBFD30-9F6B-33D2-73CC-E44957D1B84C}"/>
              </a:ext>
            </a:extLst>
          </p:cNvPr>
          <p:cNvCxnSpPr/>
          <p:nvPr/>
        </p:nvCxnSpPr>
        <p:spPr>
          <a:xfrm flipH="1">
            <a:off x="9074150" y="3223333"/>
            <a:ext cx="3048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32">
            <a:extLst>
              <a:ext uri="{FF2B5EF4-FFF2-40B4-BE49-F238E27FC236}">
                <a16:creationId xmlns:a16="http://schemas.microsoft.com/office/drawing/2014/main" id="{64548E28-EFC1-C945-9B11-F0640E16D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0" y="2537533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 b="1" dirty="0"/>
              <a:t>Attention to</a:t>
            </a:r>
          </a:p>
          <a:p>
            <a:pPr eaLnBrk="1" hangingPunct="1"/>
            <a:r>
              <a:rPr lang="en-US" sz="1800" b="1" dirty="0"/>
              <a:t>a region</a:t>
            </a:r>
          </a:p>
        </p:txBody>
      </p:sp>
    </p:spTree>
    <p:extLst>
      <p:ext uri="{BB962C8B-B14F-4D97-AF65-F5344CB8AC3E}">
        <p14:creationId xmlns:p14="http://schemas.microsoft.com/office/powerpoint/2010/main" val="97773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6ACFD8-5F9C-AF42-D721-7D05726F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46" y="4445136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A6E1C80-BCE2-1B31-6EEF-FC6983B2B8FD}"/>
              </a:ext>
            </a:extLst>
          </p:cNvPr>
          <p:cNvCxnSpPr/>
          <p:nvPr/>
        </p:nvCxnSpPr>
        <p:spPr>
          <a:xfrm flipV="1">
            <a:off x="2738438" y="4597314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3EEA6DC-F45C-85A8-2909-6D2ED84681EC}"/>
              </a:ext>
            </a:extLst>
          </p:cNvPr>
          <p:cNvCxnSpPr/>
          <p:nvPr/>
        </p:nvCxnSpPr>
        <p:spPr>
          <a:xfrm>
            <a:off x="2833688" y="4965614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5AE98A-1E68-17A0-46FB-F2E12ABA36E1}"/>
              </a:ext>
            </a:extLst>
          </p:cNvPr>
          <p:cNvCxnSpPr/>
          <p:nvPr/>
        </p:nvCxnSpPr>
        <p:spPr>
          <a:xfrm>
            <a:off x="3351213" y="4651289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02114BCE-7740-1FA2-8115-10008CC0185A}"/>
              </a:ext>
            </a:extLst>
          </p:cNvPr>
          <p:cNvSpPr/>
          <p:nvPr/>
        </p:nvSpPr>
        <p:spPr>
          <a:xfrm>
            <a:off x="3819525" y="3709902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041752B9-B3FF-D4E2-A6AF-9E3A7CEA76A2}"/>
              </a:ext>
            </a:extLst>
          </p:cNvPr>
          <p:cNvSpPr/>
          <p:nvPr/>
        </p:nvSpPr>
        <p:spPr>
          <a:xfrm>
            <a:off x="3408363" y="3686089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20B871FF-3EE6-6E2C-18FF-5AE50A6A92FD}"/>
              </a:ext>
            </a:extLst>
          </p:cNvPr>
          <p:cNvSpPr/>
          <p:nvPr/>
        </p:nvSpPr>
        <p:spPr>
          <a:xfrm>
            <a:off x="2800350" y="3717839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B54DB922-08C6-AA6F-D59B-EB021D997D8B}"/>
              </a:ext>
            </a:extLst>
          </p:cNvPr>
          <p:cNvSpPr/>
          <p:nvPr/>
        </p:nvSpPr>
        <p:spPr>
          <a:xfrm>
            <a:off x="2822130" y="327326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835D066A-92CE-BD8B-55AA-322C9593FF0D}"/>
              </a:ext>
            </a:extLst>
          </p:cNvPr>
          <p:cNvSpPr/>
          <p:nvPr/>
        </p:nvSpPr>
        <p:spPr>
          <a:xfrm>
            <a:off x="3603025" y="327326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C52D1A5A-A0B3-943A-31E6-3F18FECA43D7}"/>
              </a:ext>
            </a:extLst>
          </p:cNvPr>
          <p:cNvSpPr/>
          <p:nvPr/>
        </p:nvSpPr>
        <p:spPr>
          <a:xfrm>
            <a:off x="4396034" y="3273265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29C2C544-8B12-3800-DC4E-5337CEB9EC2B}"/>
              </a:ext>
            </a:extLst>
          </p:cNvPr>
          <p:cNvSpPr/>
          <p:nvPr/>
        </p:nvSpPr>
        <p:spPr>
          <a:xfrm>
            <a:off x="3193579" y="355166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7293C49-4179-01ED-7DE0-FED310B78C1D}"/>
              </a:ext>
            </a:extLst>
          </p:cNvPr>
          <p:cNvSpPr/>
          <p:nvPr/>
        </p:nvSpPr>
        <p:spPr>
          <a:xfrm>
            <a:off x="3974475" y="355166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D3A6FB51-BCF4-4345-89AC-832051A1B821}"/>
              </a:ext>
            </a:extLst>
          </p:cNvPr>
          <p:cNvSpPr/>
          <p:nvPr/>
        </p:nvSpPr>
        <p:spPr>
          <a:xfrm>
            <a:off x="4767484" y="355166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7F454AF-2DAF-6919-EE77-673A50C9D908}"/>
              </a:ext>
            </a:extLst>
          </p:cNvPr>
          <p:cNvCxnSpPr/>
          <p:nvPr/>
        </p:nvCxnSpPr>
        <p:spPr>
          <a:xfrm flipV="1">
            <a:off x="3217863" y="2966952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7F24276-217D-51AC-374E-9FE42928573E}"/>
              </a:ext>
            </a:extLst>
          </p:cNvPr>
          <p:cNvCxnSpPr/>
          <p:nvPr/>
        </p:nvCxnSpPr>
        <p:spPr>
          <a:xfrm flipV="1">
            <a:off x="3579813" y="3244764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1CEBBD-3228-B46D-B92D-2A9156B16C3F}"/>
              </a:ext>
            </a:extLst>
          </p:cNvPr>
          <p:cNvCxnSpPr/>
          <p:nvPr/>
        </p:nvCxnSpPr>
        <p:spPr>
          <a:xfrm flipV="1">
            <a:off x="3998913" y="2990764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7A91FFC-B271-8E23-0D8C-ACF66991DDFA}"/>
              </a:ext>
            </a:extLst>
          </p:cNvPr>
          <p:cNvCxnSpPr/>
          <p:nvPr/>
        </p:nvCxnSpPr>
        <p:spPr>
          <a:xfrm flipV="1">
            <a:off x="4370388" y="3273339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4F6D114-9F97-219F-D512-F65D50D39358}"/>
              </a:ext>
            </a:extLst>
          </p:cNvPr>
          <p:cNvCxnSpPr/>
          <p:nvPr/>
        </p:nvCxnSpPr>
        <p:spPr>
          <a:xfrm flipV="1">
            <a:off x="4792663" y="2990764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3CE3DCA-25A1-9A2F-A505-612B93B1BA35}"/>
              </a:ext>
            </a:extLst>
          </p:cNvPr>
          <p:cNvCxnSpPr/>
          <p:nvPr/>
        </p:nvCxnSpPr>
        <p:spPr>
          <a:xfrm flipV="1">
            <a:off x="5189538" y="3257464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B0E142-F8B7-B528-CA6F-B5DA21F12530}"/>
              </a:ext>
            </a:extLst>
          </p:cNvPr>
          <p:cNvSpPr/>
          <p:nvPr/>
        </p:nvSpPr>
        <p:spPr>
          <a:xfrm>
            <a:off x="3116275" y="234215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FF65E3-A141-BAA6-DC94-C81886049F42}"/>
              </a:ext>
            </a:extLst>
          </p:cNvPr>
          <p:cNvSpPr/>
          <p:nvPr/>
        </p:nvSpPr>
        <p:spPr>
          <a:xfrm>
            <a:off x="3884230" y="232987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A2861E-1B39-A2F2-7C6B-B6A91C4A8E2F}"/>
              </a:ext>
            </a:extLst>
          </p:cNvPr>
          <p:cNvSpPr/>
          <p:nvPr/>
        </p:nvSpPr>
        <p:spPr>
          <a:xfrm>
            <a:off x="4690180" y="234215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262CDA-9A7C-F630-2FB8-3C67D5BC7B14}"/>
              </a:ext>
            </a:extLst>
          </p:cNvPr>
          <p:cNvSpPr/>
          <p:nvPr/>
        </p:nvSpPr>
        <p:spPr>
          <a:xfrm>
            <a:off x="3485559" y="258226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00290D-2BAC-C33D-8B4D-CAE70D35EFCA}"/>
              </a:ext>
            </a:extLst>
          </p:cNvPr>
          <p:cNvSpPr/>
          <p:nvPr/>
        </p:nvSpPr>
        <p:spPr>
          <a:xfrm>
            <a:off x="4274684" y="265386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9D0BE4-E501-4E6C-2983-43F4A09E2735}"/>
              </a:ext>
            </a:extLst>
          </p:cNvPr>
          <p:cNvSpPr/>
          <p:nvPr/>
        </p:nvSpPr>
        <p:spPr>
          <a:xfrm>
            <a:off x="5083800" y="2605530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5CBF3A69-9144-4FAE-8B15-2EDD53B3682E}"/>
              </a:ext>
            </a:extLst>
          </p:cNvPr>
          <p:cNvSpPr/>
          <p:nvPr/>
        </p:nvSpPr>
        <p:spPr>
          <a:xfrm>
            <a:off x="3286125" y="3971839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040A2F96-BA74-6C69-C8A8-41FB1997C112}"/>
              </a:ext>
            </a:extLst>
          </p:cNvPr>
          <p:cNvSpPr/>
          <p:nvPr/>
        </p:nvSpPr>
        <p:spPr>
          <a:xfrm>
            <a:off x="3927475" y="3995652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8BC5C7A5-473C-EB25-64E5-8721ADE88FFC}"/>
              </a:ext>
            </a:extLst>
          </p:cNvPr>
          <p:cNvSpPr/>
          <p:nvPr/>
        </p:nvSpPr>
        <p:spPr>
          <a:xfrm>
            <a:off x="4351338" y="3978189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32" name="文字方塊 59">
            <a:extLst>
              <a:ext uri="{FF2B5EF4-FFF2-40B4-BE49-F238E27FC236}">
                <a16:creationId xmlns:a16="http://schemas.microsoft.com/office/drawing/2014/main" id="{B7112332-CA84-4253-A07E-FD0F8C46C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3403514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2000" b="1" dirty="0"/>
              <a:t>CNN</a:t>
            </a:r>
            <a:endParaRPr lang="zh-TW" altLang="en-US" sz="2000" b="1" dirty="0"/>
          </a:p>
        </p:txBody>
      </p:sp>
      <p:sp>
        <p:nvSpPr>
          <p:cNvPr id="33" name="梯形 71">
            <a:extLst>
              <a:ext uri="{FF2B5EF4-FFF2-40B4-BE49-F238E27FC236}">
                <a16:creationId xmlns:a16="http://schemas.microsoft.com/office/drawing/2014/main" id="{D38F5F85-23A0-15BE-3DD0-4FA481B922AC}"/>
              </a:ext>
            </a:extLst>
          </p:cNvPr>
          <p:cNvSpPr/>
          <p:nvPr/>
        </p:nvSpPr>
        <p:spPr>
          <a:xfrm>
            <a:off x="6930898" y="52373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4" name="梯形 72">
            <a:extLst>
              <a:ext uri="{FF2B5EF4-FFF2-40B4-BE49-F238E27FC236}">
                <a16:creationId xmlns:a16="http://schemas.microsoft.com/office/drawing/2014/main" id="{34B07CC0-EDEE-CE9A-CA6F-F21DC7AB4653}"/>
              </a:ext>
            </a:extLst>
          </p:cNvPr>
          <p:cNvSpPr/>
          <p:nvPr/>
        </p:nvSpPr>
        <p:spPr>
          <a:xfrm>
            <a:off x="7711793" y="52373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5" name="梯形 73">
            <a:extLst>
              <a:ext uri="{FF2B5EF4-FFF2-40B4-BE49-F238E27FC236}">
                <a16:creationId xmlns:a16="http://schemas.microsoft.com/office/drawing/2014/main" id="{09D9D0EE-6550-942C-1E62-985ED0002439}"/>
              </a:ext>
            </a:extLst>
          </p:cNvPr>
          <p:cNvSpPr/>
          <p:nvPr/>
        </p:nvSpPr>
        <p:spPr>
          <a:xfrm>
            <a:off x="8504802" y="5237370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6" name="梯形 74">
            <a:extLst>
              <a:ext uri="{FF2B5EF4-FFF2-40B4-BE49-F238E27FC236}">
                <a16:creationId xmlns:a16="http://schemas.microsoft.com/office/drawing/2014/main" id="{7C1D0F3D-4899-6FB1-79F4-BBE96C255D00}"/>
              </a:ext>
            </a:extLst>
          </p:cNvPr>
          <p:cNvSpPr/>
          <p:nvPr/>
        </p:nvSpPr>
        <p:spPr>
          <a:xfrm>
            <a:off x="7302347" y="55157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7" name="梯形 75">
            <a:extLst>
              <a:ext uri="{FF2B5EF4-FFF2-40B4-BE49-F238E27FC236}">
                <a16:creationId xmlns:a16="http://schemas.microsoft.com/office/drawing/2014/main" id="{7CDEC618-52CB-0603-9357-888245521D22}"/>
              </a:ext>
            </a:extLst>
          </p:cNvPr>
          <p:cNvSpPr/>
          <p:nvPr/>
        </p:nvSpPr>
        <p:spPr>
          <a:xfrm>
            <a:off x="8083243" y="55157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8" name="梯形 76">
            <a:extLst>
              <a:ext uri="{FF2B5EF4-FFF2-40B4-BE49-F238E27FC236}">
                <a16:creationId xmlns:a16="http://schemas.microsoft.com/office/drawing/2014/main" id="{CA45AD3C-BA6E-02CE-CF7A-1B16BE46976F}"/>
              </a:ext>
            </a:extLst>
          </p:cNvPr>
          <p:cNvSpPr/>
          <p:nvPr/>
        </p:nvSpPr>
        <p:spPr>
          <a:xfrm>
            <a:off x="8876252" y="551576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8AD60765-0F1D-C630-E3F9-73D730536CFF}"/>
              </a:ext>
            </a:extLst>
          </p:cNvPr>
          <p:cNvCxnSpPr/>
          <p:nvPr/>
        </p:nvCxnSpPr>
        <p:spPr>
          <a:xfrm flipV="1">
            <a:off x="7327900" y="4930689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8">
            <a:extLst>
              <a:ext uri="{FF2B5EF4-FFF2-40B4-BE49-F238E27FC236}">
                <a16:creationId xmlns:a16="http://schemas.microsoft.com/office/drawing/2014/main" id="{C678A370-5491-D67E-E102-A2347D0F1100}"/>
              </a:ext>
            </a:extLst>
          </p:cNvPr>
          <p:cNvCxnSpPr/>
          <p:nvPr/>
        </p:nvCxnSpPr>
        <p:spPr>
          <a:xfrm flipV="1">
            <a:off x="7688263" y="5208502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79">
            <a:extLst>
              <a:ext uri="{FF2B5EF4-FFF2-40B4-BE49-F238E27FC236}">
                <a16:creationId xmlns:a16="http://schemas.microsoft.com/office/drawing/2014/main" id="{D8B1C600-4F65-FD4A-925E-1A9DA0366EEB}"/>
              </a:ext>
            </a:extLst>
          </p:cNvPr>
          <p:cNvCxnSpPr/>
          <p:nvPr/>
        </p:nvCxnSpPr>
        <p:spPr>
          <a:xfrm flipV="1">
            <a:off x="8108950" y="4954502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0">
            <a:extLst>
              <a:ext uri="{FF2B5EF4-FFF2-40B4-BE49-F238E27FC236}">
                <a16:creationId xmlns:a16="http://schemas.microsoft.com/office/drawing/2014/main" id="{42C4BDA7-860F-855C-FD22-152E75AFA525}"/>
              </a:ext>
            </a:extLst>
          </p:cNvPr>
          <p:cNvCxnSpPr/>
          <p:nvPr/>
        </p:nvCxnSpPr>
        <p:spPr>
          <a:xfrm flipV="1">
            <a:off x="8480425" y="5237077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1">
            <a:extLst>
              <a:ext uri="{FF2B5EF4-FFF2-40B4-BE49-F238E27FC236}">
                <a16:creationId xmlns:a16="http://schemas.microsoft.com/office/drawing/2014/main" id="{4C1FFECD-4F9E-7774-7DEC-BA0BBA6AE9AC}"/>
              </a:ext>
            </a:extLst>
          </p:cNvPr>
          <p:cNvCxnSpPr/>
          <p:nvPr/>
        </p:nvCxnSpPr>
        <p:spPr>
          <a:xfrm flipV="1">
            <a:off x="8901113" y="4954502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82">
            <a:extLst>
              <a:ext uri="{FF2B5EF4-FFF2-40B4-BE49-F238E27FC236}">
                <a16:creationId xmlns:a16="http://schemas.microsoft.com/office/drawing/2014/main" id="{792E53CF-EF12-9E8C-8C3E-C5A4E1276FEE}"/>
              </a:ext>
            </a:extLst>
          </p:cNvPr>
          <p:cNvCxnSpPr/>
          <p:nvPr/>
        </p:nvCxnSpPr>
        <p:spPr>
          <a:xfrm flipV="1">
            <a:off x="9297988" y="5221202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83">
            <a:extLst>
              <a:ext uri="{FF2B5EF4-FFF2-40B4-BE49-F238E27FC236}">
                <a16:creationId xmlns:a16="http://schemas.microsoft.com/office/drawing/2014/main" id="{B5B76F86-8140-3B8A-EF05-18DD299CA8C2}"/>
              </a:ext>
            </a:extLst>
          </p:cNvPr>
          <p:cNvSpPr/>
          <p:nvPr/>
        </p:nvSpPr>
        <p:spPr>
          <a:xfrm>
            <a:off x="7225043" y="43062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6" name="矩形 84">
            <a:extLst>
              <a:ext uri="{FF2B5EF4-FFF2-40B4-BE49-F238E27FC236}">
                <a16:creationId xmlns:a16="http://schemas.microsoft.com/office/drawing/2014/main" id="{8F6D67C3-2484-F1DA-4003-DB9D8E3CEE4E}"/>
              </a:ext>
            </a:extLst>
          </p:cNvPr>
          <p:cNvSpPr/>
          <p:nvPr/>
        </p:nvSpPr>
        <p:spPr>
          <a:xfrm>
            <a:off x="7992998" y="429398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7" name="矩形 85">
            <a:extLst>
              <a:ext uri="{FF2B5EF4-FFF2-40B4-BE49-F238E27FC236}">
                <a16:creationId xmlns:a16="http://schemas.microsoft.com/office/drawing/2014/main" id="{1DFF5BA9-D0D5-E5AE-526E-9DBDE40D004A}"/>
              </a:ext>
            </a:extLst>
          </p:cNvPr>
          <p:cNvSpPr/>
          <p:nvPr/>
        </p:nvSpPr>
        <p:spPr>
          <a:xfrm>
            <a:off x="8798948" y="430626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8" name="矩形 86">
            <a:extLst>
              <a:ext uri="{FF2B5EF4-FFF2-40B4-BE49-F238E27FC236}">
                <a16:creationId xmlns:a16="http://schemas.microsoft.com/office/drawing/2014/main" id="{4875E2EB-2575-D2DD-54A0-CCE57021B505}"/>
              </a:ext>
            </a:extLst>
          </p:cNvPr>
          <p:cNvSpPr/>
          <p:nvPr/>
        </p:nvSpPr>
        <p:spPr>
          <a:xfrm>
            <a:off x="7594327" y="454637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49" name="矩形 87">
            <a:extLst>
              <a:ext uri="{FF2B5EF4-FFF2-40B4-BE49-F238E27FC236}">
                <a16:creationId xmlns:a16="http://schemas.microsoft.com/office/drawing/2014/main" id="{D173B9FC-4614-981D-546B-283A4B010195}"/>
              </a:ext>
            </a:extLst>
          </p:cNvPr>
          <p:cNvSpPr/>
          <p:nvPr/>
        </p:nvSpPr>
        <p:spPr>
          <a:xfrm>
            <a:off x="8383452" y="461797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0" name="矩形 88">
            <a:extLst>
              <a:ext uri="{FF2B5EF4-FFF2-40B4-BE49-F238E27FC236}">
                <a16:creationId xmlns:a16="http://schemas.microsoft.com/office/drawing/2014/main" id="{CB970222-343D-FAA0-EEC7-739D250228CD}"/>
              </a:ext>
            </a:extLst>
          </p:cNvPr>
          <p:cNvSpPr/>
          <p:nvPr/>
        </p:nvSpPr>
        <p:spPr>
          <a:xfrm>
            <a:off x="9192568" y="4569635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sz="1350"/>
          </a:p>
        </p:txBody>
      </p:sp>
      <p:sp>
        <p:nvSpPr>
          <p:cNvPr id="51" name="文字方塊 89">
            <a:extLst>
              <a:ext uri="{FF2B5EF4-FFF2-40B4-BE49-F238E27FC236}">
                <a16:creationId xmlns:a16="http://schemas.microsoft.com/office/drawing/2014/main" id="{5009F232-7949-31DA-7683-424534ED2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3413" y="1373102"/>
            <a:ext cx="196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b="1" dirty="0"/>
              <a:t>A vector for each region</a:t>
            </a:r>
            <a:endParaRPr lang="zh-TW" altLang="en-US" b="1" dirty="0"/>
          </a:p>
        </p:txBody>
      </p:sp>
      <p:grpSp>
        <p:nvGrpSpPr>
          <p:cNvPr id="52" name="群組 92">
            <a:extLst>
              <a:ext uri="{FF2B5EF4-FFF2-40B4-BE49-F238E27FC236}">
                <a16:creationId xmlns:a16="http://schemas.microsoft.com/office/drawing/2014/main" id="{C33F579B-2705-07F2-F5FB-7264529AAC18}"/>
              </a:ext>
            </a:extLst>
          </p:cNvPr>
          <p:cNvGrpSpPr>
            <a:grpSpLocks/>
          </p:cNvGrpSpPr>
          <p:nvPr/>
        </p:nvGrpSpPr>
        <p:grpSpPr bwMode="auto">
          <a:xfrm>
            <a:off x="6073775" y="1846177"/>
            <a:ext cx="460375" cy="900112"/>
            <a:chOff x="4123648" y="5748055"/>
            <a:chExt cx="461666" cy="900000"/>
          </a:xfrm>
        </p:grpSpPr>
        <p:sp>
          <p:nvSpPr>
            <p:cNvPr id="77" name="矩形 90">
              <a:extLst>
                <a:ext uri="{FF2B5EF4-FFF2-40B4-BE49-F238E27FC236}">
                  <a16:creationId xmlns:a16="http://schemas.microsoft.com/office/drawing/2014/main" id="{877AB49C-FF85-D227-937A-FAE462BAEE93}"/>
                </a:ext>
              </a:extLst>
            </p:cNvPr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8" name="文字方塊 91">
              <a:extLst>
                <a:ext uri="{FF2B5EF4-FFF2-40B4-BE49-F238E27FC236}">
                  <a16:creationId xmlns:a16="http://schemas.microsoft.com/office/drawing/2014/main" id="{93E4D698-6BD1-EAAA-5141-6FB71C964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83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sp>
        <p:nvSpPr>
          <p:cNvPr id="53" name="文字方塊 62">
            <a:extLst>
              <a:ext uri="{FF2B5EF4-FFF2-40B4-BE49-F238E27FC236}">
                <a16:creationId xmlns:a16="http://schemas.microsoft.com/office/drawing/2014/main" id="{D48D819F-578F-D306-A29D-493460AFC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3954377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4" name="文字方塊 63">
            <a:extLst>
              <a:ext uri="{FF2B5EF4-FFF2-40B4-BE49-F238E27FC236}">
                <a16:creationId xmlns:a16="http://schemas.microsoft.com/office/drawing/2014/main" id="{CB7C289A-2027-8C32-0DA0-BE548F805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175" y="3940089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0.8</a:t>
            </a:r>
            <a:endParaRPr lang="zh-TW" altLang="en-US" sz="1800"/>
          </a:p>
        </p:txBody>
      </p:sp>
      <p:sp>
        <p:nvSpPr>
          <p:cNvPr id="55" name="文字方塊 64">
            <a:extLst>
              <a:ext uri="{FF2B5EF4-FFF2-40B4-BE49-F238E27FC236}">
                <a16:creationId xmlns:a16="http://schemas.microsoft.com/office/drawing/2014/main" id="{C16E11FB-631E-AE5B-3DE6-0AC53679A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7275" y="3946439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0.2</a:t>
            </a:r>
            <a:endParaRPr lang="zh-TW" altLang="en-US" sz="1800"/>
          </a:p>
        </p:txBody>
      </p:sp>
      <p:sp>
        <p:nvSpPr>
          <p:cNvPr id="56" name="文字方塊 65">
            <a:extLst>
              <a:ext uri="{FF2B5EF4-FFF2-40B4-BE49-F238E27FC236}">
                <a16:creationId xmlns:a16="http://schemas.microsoft.com/office/drawing/2014/main" id="{44A47CD6-119D-853E-AFA4-72BBC3543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252827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7" name="文字方塊 66">
            <a:extLst>
              <a:ext uri="{FF2B5EF4-FFF2-40B4-BE49-F238E27FC236}">
                <a16:creationId xmlns:a16="http://schemas.microsoft.com/office/drawing/2014/main" id="{30718107-C4FB-3AAC-A763-FE6CCB0B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8" y="4298864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8" name="文字方塊 67">
            <a:extLst>
              <a:ext uri="{FF2B5EF4-FFF2-40B4-BE49-F238E27FC236}">
                <a16:creationId xmlns:a16="http://schemas.microsoft.com/office/drawing/2014/main" id="{9B5193C3-BBBF-5F95-3CB1-F1AAB167D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0025" y="4252827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9" name="文字方塊 70">
            <a:extLst>
              <a:ext uri="{FF2B5EF4-FFF2-40B4-BE49-F238E27FC236}">
                <a16:creationId xmlns:a16="http://schemas.microsoft.com/office/drawing/2014/main" id="{E975CAB8-D6F2-13F1-ACE6-F37BBDA3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525" y="3003464"/>
            <a:ext cx="1492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b="1" dirty="0"/>
              <a:t>weighted sum</a:t>
            </a:r>
            <a:endParaRPr lang="zh-TW" altLang="en-US" b="1" dirty="0"/>
          </a:p>
        </p:txBody>
      </p:sp>
      <p:cxnSp>
        <p:nvCxnSpPr>
          <p:cNvPr id="60" name="直線單箭頭接點 94">
            <a:extLst>
              <a:ext uri="{FF2B5EF4-FFF2-40B4-BE49-F238E27FC236}">
                <a16:creationId xmlns:a16="http://schemas.microsoft.com/office/drawing/2014/main" id="{3845983F-72D7-857B-4382-B39E77C21B43}"/>
              </a:ext>
            </a:extLst>
          </p:cNvPr>
          <p:cNvCxnSpPr>
            <a:endCxn id="66" idx="2"/>
          </p:cNvCxnSpPr>
          <p:nvPr/>
        </p:nvCxnSpPr>
        <p:spPr>
          <a:xfrm flipV="1">
            <a:off x="8083550" y="3713077"/>
            <a:ext cx="520700" cy="319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95">
            <a:extLst>
              <a:ext uri="{FF2B5EF4-FFF2-40B4-BE49-F238E27FC236}">
                <a16:creationId xmlns:a16="http://schemas.microsoft.com/office/drawing/2014/main" id="{E695DBC0-8B31-F2FB-D3C7-9575887823D6}"/>
              </a:ext>
            </a:extLst>
          </p:cNvPr>
          <p:cNvCxnSpPr>
            <a:endCxn id="66" idx="2"/>
          </p:cNvCxnSpPr>
          <p:nvPr/>
        </p:nvCxnSpPr>
        <p:spPr>
          <a:xfrm flipH="1" flipV="1">
            <a:off x="8604250" y="3713077"/>
            <a:ext cx="330200" cy="349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99">
            <a:extLst>
              <a:ext uri="{FF2B5EF4-FFF2-40B4-BE49-F238E27FC236}">
                <a16:creationId xmlns:a16="http://schemas.microsoft.com/office/drawing/2014/main" id="{FEE9BFC3-4845-ECFE-3A05-36B82981E8CA}"/>
              </a:ext>
            </a:extLst>
          </p:cNvPr>
          <p:cNvCxnSpPr/>
          <p:nvPr/>
        </p:nvCxnSpPr>
        <p:spPr>
          <a:xfrm flipV="1">
            <a:off x="7454900" y="1577889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104">
            <a:extLst>
              <a:ext uri="{FF2B5EF4-FFF2-40B4-BE49-F238E27FC236}">
                <a16:creationId xmlns:a16="http://schemas.microsoft.com/office/drawing/2014/main" id="{335308D4-11A1-E16E-F239-1AE5D62A05FA}"/>
              </a:ext>
            </a:extLst>
          </p:cNvPr>
          <p:cNvGrpSpPr>
            <a:grpSpLocks/>
          </p:cNvGrpSpPr>
          <p:nvPr/>
        </p:nvGrpSpPr>
        <p:grpSpPr bwMode="auto">
          <a:xfrm>
            <a:off x="7253288" y="1869989"/>
            <a:ext cx="461962" cy="900113"/>
            <a:chOff x="4123648" y="5748055"/>
            <a:chExt cx="461666" cy="900000"/>
          </a:xfrm>
        </p:grpSpPr>
        <p:sp>
          <p:nvSpPr>
            <p:cNvPr id="75" name="矩形 105">
              <a:extLst>
                <a:ext uri="{FF2B5EF4-FFF2-40B4-BE49-F238E27FC236}">
                  <a16:creationId xmlns:a16="http://schemas.microsoft.com/office/drawing/2014/main" id="{E1AB9821-38BD-69E1-848A-1DC25CD406FD}"/>
                </a:ext>
              </a:extLst>
            </p:cNvPr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6" name="文字方塊 106">
              <a:extLst>
                <a:ext uri="{FF2B5EF4-FFF2-40B4-BE49-F238E27FC236}">
                  <a16:creationId xmlns:a16="http://schemas.microsoft.com/office/drawing/2014/main" id="{1B72C767-57C4-8B50-F58E-53E38CEAC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64" name="矩形 107">
            <a:extLst>
              <a:ext uri="{FF2B5EF4-FFF2-40B4-BE49-F238E27FC236}">
                <a16:creationId xmlns:a16="http://schemas.microsoft.com/office/drawing/2014/main" id="{FFB5AA16-2CF7-BD52-E541-A68A7BE2815D}"/>
              </a:ext>
            </a:extLst>
          </p:cNvPr>
          <p:cNvSpPr/>
          <p:nvPr/>
        </p:nvSpPr>
        <p:spPr>
          <a:xfrm>
            <a:off x="7038975" y="917489"/>
            <a:ext cx="838200" cy="6572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65" name="文字方塊 98">
            <a:extLst>
              <a:ext uri="{FF2B5EF4-FFF2-40B4-BE49-F238E27FC236}">
                <a16:creationId xmlns:a16="http://schemas.microsoft.com/office/drawing/2014/main" id="{DDE91CE1-B6DD-505F-D7F7-323C1D114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3" y="1030202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sp>
        <p:nvSpPr>
          <p:cNvPr id="66" name="矩形 93">
            <a:extLst>
              <a:ext uri="{FF2B5EF4-FFF2-40B4-BE49-F238E27FC236}">
                <a16:creationId xmlns:a16="http://schemas.microsoft.com/office/drawing/2014/main" id="{1020B7E6-AEC2-2C2E-E836-F4A6AB820391}"/>
              </a:ext>
            </a:extLst>
          </p:cNvPr>
          <p:cNvSpPr/>
          <p:nvPr/>
        </p:nvSpPr>
        <p:spPr>
          <a:xfrm>
            <a:off x="8375650" y="3055852"/>
            <a:ext cx="457200" cy="6572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cxnSp>
        <p:nvCxnSpPr>
          <p:cNvPr id="67" name="直線單箭頭接點 96">
            <a:extLst>
              <a:ext uri="{FF2B5EF4-FFF2-40B4-BE49-F238E27FC236}">
                <a16:creationId xmlns:a16="http://schemas.microsoft.com/office/drawing/2014/main" id="{2883591B-1F61-B232-44C6-FD3693AEA5FE}"/>
              </a:ext>
            </a:extLst>
          </p:cNvPr>
          <p:cNvCxnSpPr/>
          <p:nvPr/>
        </p:nvCxnSpPr>
        <p:spPr>
          <a:xfrm flipV="1">
            <a:off x="8577263" y="1554077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100">
            <a:extLst>
              <a:ext uri="{FF2B5EF4-FFF2-40B4-BE49-F238E27FC236}">
                <a16:creationId xmlns:a16="http://schemas.microsoft.com/office/drawing/2014/main" id="{D2126C47-93A1-5860-27D3-D9944E1AF80A}"/>
              </a:ext>
            </a:extLst>
          </p:cNvPr>
          <p:cNvSpPr/>
          <p:nvPr/>
        </p:nvSpPr>
        <p:spPr>
          <a:xfrm>
            <a:off x="8375650" y="1846177"/>
            <a:ext cx="461963" cy="900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CA" altLang="zh-TW" dirty="0"/>
              <a:t>z</a:t>
            </a:r>
            <a:r>
              <a:rPr lang="en-CA" altLang="zh-TW" baseline="30000" dirty="0"/>
              <a:t>2</a:t>
            </a:r>
            <a:endParaRPr lang="zh-TW" altLang="en-US" dirty="0"/>
          </a:p>
        </p:txBody>
      </p:sp>
      <p:sp>
        <p:nvSpPr>
          <p:cNvPr id="69" name="矩形 110">
            <a:extLst>
              <a:ext uri="{FF2B5EF4-FFF2-40B4-BE49-F238E27FC236}">
                <a16:creationId xmlns:a16="http://schemas.microsoft.com/office/drawing/2014/main" id="{08C8BD92-5F12-D03B-A283-E7BAA492C950}"/>
              </a:ext>
            </a:extLst>
          </p:cNvPr>
          <p:cNvSpPr/>
          <p:nvPr/>
        </p:nvSpPr>
        <p:spPr>
          <a:xfrm>
            <a:off x="8181975" y="893677"/>
            <a:ext cx="838200" cy="6556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70" name="文字方塊 111">
            <a:extLst>
              <a:ext uri="{FF2B5EF4-FFF2-40B4-BE49-F238E27FC236}">
                <a16:creationId xmlns:a16="http://schemas.microsoft.com/office/drawing/2014/main" id="{7DEFCC09-81AF-6491-A3DB-F4BB4A21F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3538" y="1004802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2000"/>
              <a:t>Word 2</a:t>
            </a:r>
            <a:endParaRPr lang="zh-TW" altLang="en-US" sz="2000"/>
          </a:p>
        </p:txBody>
      </p:sp>
      <p:cxnSp>
        <p:nvCxnSpPr>
          <p:cNvPr id="71" name="直線單箭頭接點 112">
            <a:extLst>
              <a:ext uri="{FF2B5EF4-FFF2-40B4-BE49-F238E27FC236}">
                <a16:creationId xmlns:a16="http://schemas.microsoft.com/office/drawing/2014/main" id="{24D8CECA-A52A-F367-E9A0-3AF8BD4E73B8}"/>
              </a:ext>
            </a:extLst>
          </p:cNvPr>
          <p:cNvCxnSpPr/>
          <p:nvPr/>
        </p:nvCxnSpPr>
        <p:spPr>
          <a:xfrm flipV="1">
            <a:off x="8620125" y="2746289"/>
            <a:ext cx="0" cy="271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113">
            <a:extLst>
              <a:ext uri="{FF2B5EF4-FFF2-40B4-BE49-F238E27FC236}">
                <a16:creationId xmlns:a16="http://schemas.microsoft.com/office/drawing/2014/main" id="{3C134E9C-9E9A-B70D-3F47-ABCB52CB96DB}"/>
              </a:ext>
            </a:extLst>
          </p:cNvPr>
          <p:cNvCxnSpPr>
            <a:endCxn id="68" idx="1"/>
          </p:cNvCxnSpPr>
          <p:nvPr/>
        </p:nvCxnSpPr>
        <p:spPr>
          <a:xfrm flipV="1">
            <a:off x="7735888" y="2295439"/>
            <a:ext cx="639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114">
            <a:extLst>
              <a:ext uri="{FF2B5EF4-FFF2-40B4-BE49-F238E27FC236}">
                <a16:creationId xmlns:a16="http://schemas.microsoft.com/office/drawing/2014/main" id="{AF6E7D27-EE40-5E00-0FDD-4547BF67D3AB}"/>
              </a:ext>
            </a:extLst>
          </p:cNvPr>
          <p:cNvCxnSpPr/>
          <p:nvPr/>
        </p:nvCxnSpPr>
        <p:spPr>
          <a:xfrm flipV="1">
            <a:off x="6586538" y="2295439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102">
            <a:extLst>
              <a:ext uri="{FF2B5EF4-FFF2-40B4-BE49-F238E27FC236}">
                <a16:creationId xmlns:a16="http://schemas.microsoft.com/office/drawing/2014/main" id="{843EFC31-5C7A-A8BA-8209-1C88B83F4D14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735888" y="1373102"/>
            <a:ext cx="639762" cy="922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7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EF29A-6589-CFB7-3FC2-8DBC4FAF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85" y="692663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caption generation using attention</a:t>
            </a:r>
            <a:b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 descr="good.pdf">
            <a:extLst>
              <a:ext uri="{FF2B5EF4-FFF2-40B4-BE49-F238E27FC236}">
                <a16:creationId xmlns:a16="http://schemas.microsoft.com/office/drawing/2014/main" id="{1BE034AB-DCC4-7164-4C7E-54FCE6C8F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1185" y="2427541"/>
            <a:ext cx="9534530" cy="3997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37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C947-9C74-14D5-B2BD-7E37B228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788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Transformers (Attention is all you need(2017))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C6A34-FF4E-188B-F9F5-B34E8496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7805"/>
            <a:ext cx="10872020" cy="4657418"/>
          </a:xfrm>
          <a:effectLst/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olves the problem of parallelization</a:t>
            </a: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vercomes vanishing gradient issue</a:t>
            </a: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28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 uses self-attention</a:t>
            </a: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55457A5-020F-9ADD-1488-52B3BAD4E281}"/>
              </a:ext>
            </a:extLst>
          </p:cNvPr>
          <p:cNvCxnSpPr/>
          <p:nvPr/>
        </p:nvCxnSpPr>
        <p:spPr>
          <a:xfrm>
            <a:off x="2802194" y="2153264"/>
            <a:ext cx="1170038" cy="698090"/>
          </a:xfrm>
          <a:prstGeom prst="bentConnector3">
            <a:avLst>
              <a:gd name="adj1" fmla="val 42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019183-01B1-B290-9C21-6B091D0674ED}"/>
              </a:ext>
            </a:extLst>
          </p:cNvPr>
          <p:cNvSpPr txBox="1"/>
          <p:nvPr/>
        </p:nvSpPr>
        <p:spPr>
          <a:xfrm>
            <a:off x="4060723" y="2684206"/>
            <a:ext cx="5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Networks (CNN) + Attention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F23C3-9131-5E2A-1908-609838E27BB0}"/>
              </a:ext>
            </a:extLst>
          </p:cNvPr>
          <p:cNvSpPr txBox="1"/>
          <p:nvPr/>
        </p:nvSpPr>
        <p:spPr>
          <a:xfrm>
            <a:off x="2989007" y="2482645"/>
            <a:ext cx="98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128565A-6B51-DB58-92C6-AB1A1B166B73}"/>
              </a:ext>
            </a:extLst>
          </p:cNvPr>
          <p:cNvCxnSpPr/>
          <p:nvPr/>
        </p:nvCxnSpPr>
        <p:spPr>
          <a:xfrm>
            <a:off x="2821856" y="4129548"/>
            <a:ext cx="1160207" cy="1022555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A8B71D-9FA4-84A3-DB96-1584BCB67964}"/>
              </a:ext>
            </a:extLst>
          </p:cNvPr>
          <p:cNvSpPr txBox="1"/>
          <p:nvPr/>
        </p:nvSpPr>
        <p:spPr>
          <a:xfrm>
            <a:off x="2821856" y="4782771"/>
            <a:ext cx="116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F4904-E46E-347A-5CC9-B4270BBAB3E8}"/>
              </a:ext>
            </a:extLst>
          </p:cNvPr>
          <p:cNvSpPr txBox="1"/>
          <p:nvPr/>
        </p:nvSpPr>
        <p:spPr>
          <a:xfrm>
            <a:off x="4060723" y="4967437"/>
            <a:ext cx="37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Multi-headed Attention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00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B5208-238C-94FA-B058-CDE78849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High-level architecture</a:t>
            </a: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4B08BE-EED2-FD07-4B24-3E29BA929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91141"/>
            <a:ext cx="7188199" cy="46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71A79-7D8B-7C99-3FAA-05BD679E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634032"/>
            <a:ext cx="3429000" cy="1366261"/>
          </a:xfrm>
        </p:spPr>
        <p:txBody>
          <a:bodyPr anchor="b">
            <a:normAutofit/>
          </a:bodyPr>
          <a:lstStyle/>
          <a:p>
            <a:pPr>
              <a:spcBef>
                <a:spcPts val="200"/>
              </a:spcBef>
            </a:pPr>
            <a:r>
              <a:rPr lang="en-IN" sz="42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Encoder Block </a:t>
            </a:r>
            <a:br>
              <a:rPr lang="en-IN" sz="42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200" dirty="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676ABD-E5E5-70FB-F053-6D716CC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2918713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 dirty="0">
                <a:latin typeface="Calibri" panose="020F0502020204030204"/>
              </a:rPr>
              <a:t>A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ll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identical in structure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(yet they do not share weights). </a:t>
            </a:r>
          </a:p>
          <a:p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one is broken down into two sub-layers</a:t>
            </a:r>
          </a:p>
          <a:p>
            <a:endParaRPr lang="en-US" sz="2200" dirty="0">
              <a:latin typeface="Calibri" panose="020F0502020204030204"/>
            </a:endParaRPr>
          </a:p>
          <a:p>
            <a:endParaRPr lang="en-US" sz="2200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DAD28DE-3F78-AC10-9F1F-DD978A82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24" y="1455174"/>
            <a:ext cx="7247678" cy="3768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8C6AC-0A07-1E38-CFAF-93298BD99D2A}"/>
              </a:ext>
            </a:extLst>
          </p:cNvPr>
          <p:cNvSpPr txBox="1"/>
          <p:nvPr/>
        </p:nvSpPr>
        <p:spPr>
          <a:xfrm>
            <a:off x="2429251" y="5353854"/>
            <a:ext cx="879003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 → Embedding → Positional Embedding → Final Vector, framed as Context.</a:t>
            </a:r>
            <a:endParaRPr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3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2B12-AE8A-89D0-00BB-985F29D6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93" y="3383121"/>
            <a:ext cx="3984130" cy="2793251"/>
          </a:xfrm>
        </p:spPr>
        <p:txBody>
          <a:bodyPr anchor="t">
            <a:normAutofit/>
          </a:bodyPr>
          <a:lstStyle/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ependencies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self-attention layer. 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dependencies in Feed-forward layer 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6D70-A247-3BFF-ABC4-00889F90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88" y="1231144"/>
            <a:ext cx="6892519" cy="44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E8559-1AB2-AD27-5FBD-33FE1AB0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pPr>
              <a:spcBef>
                <a:spcPts val="200"/>
              </a:spcBef>
            </a:pPr>
            <a:r>
              <a:rPr lang="en-IN" sz="3000" b="1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Recurrent Neural Networks (RNN)</a:t>
            </a:r>
            <a:br>
              <a:rPr lang="en-IN" sz="3000" b="1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>
              <a:solidFill>
                <a:srgbClr val="FFFFFF"/>
              </a:solidFill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94893-F96A-68AE-1F94-4E44D510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656" y="817749"/>
            <a:ext cx="5974868" cy="1463040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RNNs are feed-forward neural networks that are rolled out over time. </a:t>
            </a:r>
            <a:r>
              <a:rPr lang="en-IN" sz="2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RNN can be thought of as multiple copies of the same network, each network passing a message to a successor.</a:t>
            </a:r>
          </a:p>
          <a:p>
            <a:endParaRPr lang="en-IN" sz="2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8A520-6823-C512-106E-7AD0F8FA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48" y="2971800"/>
            <a:ext cx="9106911" cy="3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25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D0A95-248E-0FD8-BE0C-E6B2531A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Decoder Block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50D94-A6B2-4382-9E48-10895BDA8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45" r="6875"/>
          <a:stretch/>
        </p:blipFill>
        <p:spPr>
          <a:xfrm>
            <a:off x="4527804" y="1320413"/>
            <a:ext cx="7030212" cy="43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7AF5C-18A5-E025-EE1A-48C7A3B7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omplete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architecture of transformer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F2834-64B7-7F24-B31C-6D2EF089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39" y="1694892"/>
            <a:ext cx="8315722" cy="4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DF68A-61AB-1180-1074-57CC8CCC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altLang="zh-CN" sz="5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  <a:t>Transformers, GPT-2, and BERT</a:t>
            </a:r>
            <a:br>
              <a:rPr kumimoji="0" lang="en-US" altLang="zh-CN" sz="5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</a:br>
            <a:endParaRPr lang="en-IN" sz="5100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4427CC-50E2-3612-9C88-414596C05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2457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86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F5B8E-55A2-8EE0-4A8D-551E258B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153021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GPT-2, BERT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3572E4-A497-0FEE-0AF0-CF2F9B8C9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22" y="926690"/>
            <a:ext cx="8272099" cy="5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F330-F422-F3B5-6A1B-1228A8D9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F0752-7CBD-0B6E-1196-8434FFA4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71"/>
            <a:ext cx="12192000" cy="577426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D9409A70-02C9-E629-21CF-FB56673E243E}"/>
              </a:ext>
            </a:extLst>
          </p:cNvPr>
          <p:cNvSpPr txBox="1"/>
          <p:nvPr/>
        </p:nvSpPr>
        <p:spPr>
          <a:xfrm>
            <a:off x="10044150" y="6045438"/>
            <a:ext cx="121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50B7-3A0A-9D2C-D472-8D267955CA05}"/>
              </a:ext>
            </a:extLst>
          </p:cNvPr>
          <p:cNvSpPr txBox="1"/>
          <p:nvPr/>
        </p:nvSpPr>
        <p:spPr>
          <a:xfrm>
            <a:off x="7137125" y="6063610"/>
            <a:ext cx="103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4DA34-B902-2F90-2DAD-CD5F556C8D35}"/>
              </a:ext>
            </a:extLst>
          </p:cNvPr>
          <p:cNvSpPr txBox="1"/>
          <p:nvPr/>
        </p:nvSpPr>
        <p:spPr>
          <a:xfrm>
            <a:off x="4114650" y="6026195"/>
            <a:ext cx="103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72588-91B0-2BF4-614F-643D5F7F84B2}"/>
              </a:ext>
            </a:extLst>
          </p:cNvPr>
          <p:cNvSpPr txBox="1"/>
          <p:nvPr/>
        </p:nvSpPr>
        <p:spPr>
          <a:xfrm>
            <a:off x="246235" y="6063610"/>
            <a:ext cx="280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117M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DF79A-15DB-8D76-F335-DC89BD46EC7E}"/>
              </a:ext>
            </a:extLst>
          </p:cNvPr>
          <p:cNvSpPr txBox="1"/>
          <p:nvPr/>
        </p:nvSpPr>
        <p:spPr>
          <a:xfrm>
            <a:off x="246235" y="634356"/>
            <a:ext cx="6209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GPT: Released June 2018</a:t>
            </a:r>
          </a:p>
          <a:p>
            <a:r>
              <a:rPr lang="en-US" sz="2400" dirty="0"/>
              <a:t>GPT-2: Released Nov. 2019 with 1.5B parameters</a:t>
            </a:r>
          </a:p>
          <a:p>
            <a:r>
              <a:rPr lang="en-US" sz="2400" dirty="0"/>
              <a:t>GPT-3: 175B parameters trained on 45TB texts </a:t>
            </a:r>
          </a:p>
        </p:txBody>
      </p:sp>
    </p:spTree>
    <p:extLst>
      <p:ext uri="{BB962C8B-B14F-4D97-AF65-F5344CB8AC3E}">
        <p14:creationId xmlns:p14="http://schemas.microsoft.com/office/powerpoint/2010/main" val="139532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338E-39C8-8B64-3F6C-E5CA5F65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80039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 (Bidirectional Encoder Representation from Transformers)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16489B-3223-394D-ED31-B6D10CB25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358" y="2509911"/>
            <a:ext cx="951818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566A-9271-99B6-77D2-8A2781A3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966" y="68826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Model input dimension 512</a:t>
            </a:r>
          </a:p>
          <a:p>
            <a:r>
              <a:rPr lang="en-US" sz="2200" dirty="0"/>
              <a:t>Input and output vector size</a:t>
            </a:r>
          </a:p>
          <a:p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510BA-5648-ECCA-18A9-C426AEB0B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" b="9762"/>
          <a:stretch/>
        </p:blipFill>
        <p:spPr>
          <a:xfrm>
            <a:off x="795066" y="2290936"/>
            <a:ext cx="105896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0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C075-8734-5A2A-C619-08C1EFDA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GPT-3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094F520-FBA3-E300-1A20-7F78FE3C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OpenAI's third-generation Generative Pretrained Transformer, GPT-3, is a general-purpose language algorithm that uses machine learning to translate text, answer questions, and write text predictively. </a:t>
            </a:r>
          </a:p>
          <a:p>
            <a:endParaRPr lang="en-US" sz="2000"/>
          </a:p>
          <a:p>
            <a:r>
              <a:rPr lang="en-US" sz="2000"/>
              <a:t>It analyzes a series of terms, text and other data, then elaborates on those examples in order to generate fully original production in the form of an article or an image.</a:t>
            </a:r>
          </a:p>
          <a:p>
            <a:endParaRPr lang="en-IN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7A0898B-6376-D8E5-3973-18501977F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1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4F562-154D-4C33-E7CA-DFA043ED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28" y="551906"/>
            <a:ext cx="4202375" cy="1330839"/>
          </a:xfrm>
        </p:spPr>
        <p:txBody>
          <a:bodyPr>
            <a:normAutofit/>
          </a:bodyPr>
          <a:lstStyle/>
          <a:p>
            <a:r>
              <a:rPr lang="en-US" b="1" dirty="0"/>
              <a:t>Working of GPT-3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EEDE-6B99-EAF9-1E40-15F5597B8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GPT-3 has 175 billion learning parameters that allow it to perform almost any task assigned to it, making it larger than the second most effective language model, Microsoft Corp.'s Turing-NLG algorithm, which has 17 billion parameters for learning.</a:t>
            </a:r>
          </a:p>
          <a:p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86637-009D-4DFD-97C9-ED6B92CE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217326"/>
            <a:ext cx="6155141" cy="4447088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3B10A5B8-F016-4987-980D-735F27BD23A1}"/>
              </a:ext>
            </a:extLst>
          </p:cNvPr>
          <p:cNvSpPr txBox="1"/>
          <p:nvPr/>
        </p:nvSpPr>
        <p:spPr>
          <a:xfrm>
            <a:off x="5445457" y="5219706"/>
            <a:ext cx="6155141" cy="44470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Source: OpenAI</a:t>
            </a:r>
          </a:p>
        </p:txBody>
      </p:sp>
    </p:spTree>
    <p:extLst>
      <p:ext uri="{BB962C8B-B14F-4D97-AF65-F5344CB8AC3E}">
        <p14:creationId xmlns:p14="http://schemas.microsoft.com/office/powerpoint/2010/main" val="357676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9B28-950A-557B-DCD6-102EEA89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3D42-84D3-42C6-7319-666B5CA7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56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A7A10-CFDB-94DA-8044-440ABC16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IN" sz="4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RNN has two major disadvantages</a:t>
            </a:r>
            <a:br>
              <a:rPr lang="en-IN" sz="48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8650775-ACB6-6F4E-A3E3-710F5CDEA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66329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6298C2-27E3-78FE-11B7-62101D4C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3600" b="1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 Short-Term Memory (LSTM)</a:t>
            </a:r>
            <a:br>
              <a:rPr lang="en-IN" sz="3600" b="1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EF12-E77C-35EC-54A0-3775656AD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>
              <a:spcAft>
                <a:spcPts val="800"/>
              </a:spcAft>
            </a:pPr>
            <a:r>
              <a:rPr lang="en-IN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 (LSTM) is a special kind of RNN, specially made for </a:t>
            </a: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solving vanishing gradient problems</a:t>
            </a:r>
            <a:r>
              <a:rPr lang="en-IN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They are </a:t>
            </a: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capable of learning long-term dependencies</a:t>
            </a:r>
            <a:r>
              <a:rPr lang="en-IN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800"/>
              </a:spcAft>
            </a:pPr>
            <a:r>
              <a:rPr lang="en-IN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LSTMs can selectively remember or forget things that are important and not so important.</a:t>
            </a:r>
          </a:p>
          <a:p>
            <a:pPr>
              <a:spcAft>
                <a:spcPts val="800"/>
              </a:spcAft>
            </a:pPr>
            <a:endParaRPr lang="en-IN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0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758F8-A5B8-5203-A492-485967198498}"/>
              </a:ext>
            </a:extLst>
          </p:cNvPr>
          <p:cNvSpPr txBox="1"/>
          <p:nvPr/>
        </p:nvSpPr>
        <p:spPr>
          <a:xfrm>
            <a:off x="4442115" y="596828"/>
            <a:ext cx="7109412" cy="1694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LSTM is even </a:t>
            </a:r>
            <a:r>
              <a:rPr lang="en-US" sz="2000" b="1" dirty="0">
                <a:effectLst/>
              </a:rPr>
              <a:t>more slower</a:t>
            </a:r>
            <a:r>
              <a:rPr lang="en-US" sz="2000" dirty="0">
                <a:effectLst/>
              </a:rPr>
              <a:t> </a:t>
            </a:r>
            <a:r>
              <a:rPr lang="en-US" sz="2000" b="1" dirty="0">
                <a:effectLst/>
              </a:rPr>
              <a:t>to train as compared to RNN</a:t>
            </a:r>
            <a:r>
              <a:rPr lang="en-US" sz="2000" dirty="0">
                <a:effectLst/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Vanishing gradient problem still persists.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computation inhibits parallelization.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positions is linear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2000" dirty="0">
              <a:effectLst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8264E0-A427-9435-8AD7-12D0C944E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281" y="2290936"/>
            <a:ext cx="10351246" cy="3959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B5A5A5-B7E7-7BAB-45F6-61E2894F84AB}"/>
              </a:ext>
            </a:extLst>
          </p:cNvPr>
          <p:cNvSpPr txBox="1"/>
          <p:nvPr/>
        </p:nvSpPr>
        <p:spPr>
          <a:xfrm>
            <a:off x="640473" y="956757"/>
            <a:ext cx="316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Drawbacks of LSTM</a:t>
            </a: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2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344E5-7503-C7E9-066A-425C4CCF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Simple RNN vs LSTM</a:t>
            </a:r>
            <a:b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EB2E9F-A22A-1A76-DD76-72C01D416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478" y="1342298"/>
            <a:ext cx="6780700" cy="3797191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8D8BF-5619-294B-03EB-4592FDE0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2154206"/>
            <a:ext cx="330732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tabLst/>
              <a:defRPr/>
            </a:pPr>
            <a: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Encoder-Decoder machine translation</a:t>
            </a:r>
            <a:b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US" sz="33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D8819-C4E6-94AB-7239-DD450AEA0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379" y="530942"/>
            <a:ext cx="6447176" cy="5947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0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B98D8-50F4-603E-A609-264B7600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1" y="692663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spcAft>
                <a:spcPts val="0"/>
              </a:spcAft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Encoder-Decoder LSTM structure for chatting</a:t>
            </a:r>
            <a:b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001BB-29C0-431B-4F69-6041C164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6686" y="2491767"/>
            <a:ext cx="8035451" cy="3997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2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F669C-3A1A-8177-BCFE-4C243F676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8288F-2ACD-FC7B-7F63-E114A46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603"/>
            <a:ext cx="4186084" cy="1385017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CA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  <a:t>Attention</a:t>
            </a:r>
            <a:b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icrosoft YaHei" panose="020B0503020204020204" pitchFamily="34" charset="-122"/>
                <a:cs typeface="+mn-cs"/>
              </a:rPr>
            </a:br>
            <a:endParaRPr lang="en-IN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F58384-FCE7-5A04-1B3F-87B037F9E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1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28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834</Words>
  <Application>Microsoft Office PowerPoint</Application>
  <PresentationFormat>Widescreen</PresentationFormat>
  <Paragraphs>148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Office Theme</vt:lpstr>
      <vt:lpstr>Transformers AI</vt:lpstr>
      <vt:lpstr>Recurrent Neural Networks (RNN) </vt:lpstr>
      <vt:lpstr>An RNN has two major disadvantages </vt:lpstr>
      <vt:lpstr>Long Short-Term Memory (LSTM) </vt:lpstr>
      <vt:lpstr>PowerPoint Presentation</vt:lpstr>
      <vt:lpstr>Simple RNN vs LSTM </vt:lpstr>
      <vt:lpstr>Encoder-Decoder machine translation </vt:lpstr>
      <vt:lpstr>Encoder-Decoder LSTM structure for chatting </vt:lpstr>
      <vt:lpstr>Attention </vt:lpstr>
      <vt:lpstr>PowerPoint Presentation</vt:lpstr>
      <vt:lpstr>Convolutional Neural Networks (CNN) </vt:lpstr>
      <vt:lpstr>Image caption generation using attention </vt:lpstr>
      <vt:lpstr>PowerPoint Presentation</vt:lpstr>
      <vt:lpstr>PowerPoint Presentation</vt:lpstr>
      <vt:lpstr>Image caption generation using attention </vt:lpstr>
      <vt:lpstr>Transformers (Attention is all you need(2017))</vt:lpstr>
      <vt:lpstr>High-level architecture</vt:lpstr>
      <vt:lpstr>Encoder Block  </vt:lpstr>
      <vt:lpstr>PowerPoint Presentation</vt:lpstr>
      <vt:lpstr>Decoder Block</vt:lpstr>
      <vt:lpstr>Complete architecture of transformer</vt:lpstr>
      <vt:lpstr>Transformers, GPT-2, and BERT </vt:lpstr>
      <vt:lpstr> GPT-2, BERT </vt:lpstr>
      <vt:lpstr>PowerPoint Presentation</vt:lpstr>
      <vt:lpstr>BERT (Bidirectional Encoder Representation from Transformers) </vt:lpstr>
      <vt:lpstr>PowerPoint Presentation</vt:lpstr>
      <vt:lpstr>GPT-3</vt:lpstr>
      <vt:lpstr>Working of GPT-3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 AI</dc:title>
  <dc:creator>Rahul Kumar</dc:creator>
  <cp:lastModifiedBy>Rahul Kumar</cp:lastModifiedBy>
  <cp:revision>33</cp:revision>
  <dcterms:created xsi:type="dcterms:W3CDTF">2022-07-25T04:59:17Z</dcterms:created>
  <dcterms:modified xsi:type="dcterms:W3CDTF">2022-07-29T14:04:10Z</dcterms:modified>
</cp:coreProperties>
</file>